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notesMasterIdLst>
    <p:notesMasterId r:id="rId20"/>
  </p:notesMasterIdLst>
  <p:sldIdLst>
    <p:sldId id="291" r:id="rId2"/>
    <p:sldId id="256" r:id="rId3"/>
    <p:sldId id="258" r:id="rId4"/>
    <p:sldId id="257" r:id="rId5"/>
    <p:sldId id="261" r:id="rId6"/>
    <p:sldId id="265" r:id="rId7"/>
    <p:sldId id="266" r:id="rId8"/>
    <p:sldId id="263" r:id="rId9"/>
    <p:sldId id="268" r:id="rId10"/>
    <p:sldId id="264" r:id="rId11"/>
    <p:sldId id="292" r:id="rId12"/>
    <p:sldId id="293" r:id="rId13"/>
    <p:sldId id="283" r:id="rId14"/>
    <p:sldId id="267" r:id="rId15"/>
    <p:sldId id="272" r:id="rId16"/>
    <p:sldId id="289" r:id="rId17"/>
    <p:sldId id="286" r:id="rId18"/>
    <p:sldId id="287" r:id="rId19"/>
  </p:sldIdLst>
  <p:sldSz cx="9144000" cy="6858000" type="screen4x3"/>
  <p:notesSz cx="6792913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6633"/>
    <a:srgbClr val="336600"/>
    <a:srgbClr val="808080"/>
    <a:srgbClr val="A18A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041" autoAdjust="0"/>
    <p:restoredTop sz="93883" autoAdjust="0"/>
  </p:normalViewPr>
  <p:slideViewPr>
    <p:cSldViewPr>
      <p:cViewPr>
        <p:scale>
          <a:sx n="75" d="100"/>
          <a:sy n="75" d="100"/>
        </p:scale>
        <p:origin x="664" y="-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596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7745" y="0"/>
            <a:ext cx="2943596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3724F-EC91-4CD7-A462-7C1FB11F14FA}" type="datetimeFigureOut">
              <a:rPr lang="zh-TW" altLang="en-US" smtClean="0"/>
              <a:pPr/>
              <a:t>2026/9/2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292" y="4714399"/>
            <a:ext cx="5434330" cy="4466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3596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7745" y="9427075"/>
            <a:ext cx="2943596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CF04D5-B50E-49DB-B89C-0FF2E1C37E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068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F04D5-B50E-49DB-B89C-0FF2E1C37EE5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3440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-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4200" b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 dirty="0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34290" indent="0" algn="r">
              <a:buNone/>
              <a:defRPr>
                <a:solidFill>
                  <a:schemeClr val="tx1"/>
                </a:solidFill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</a:lstStyle>
          <a:p>
            <a:r>
              <a:rPr kumimoji="0" lang="zh-TW" altLang="en-US"/>
              <a:t>按一下以編輯母片子標題樣式</a:t>
            </a:r>
            <a:endParaRPr kumimoji="0" lang="en-US" dirty="0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indent="0">
              <a:defRPr/>
            </a:lvl1pPr>
          </a:lstStyle>
          <a:p>
            <a:fld id="{3B8A97A9-2E30-4936-A7C7-379A4E7FC450}" type="datetimeFigureOut">
              <a:rPr lang="zh-TW" altLang="en-US" smtClean="0"/>
              <a:pPr/>
              <a:t>2026/9/2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93719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/>
          <p:nvPr/>
        </p:nvSpPr>
        <p:spPr>
          <a:xfrm>
            <a:off x="2" y="6400800"/>
            <a:ext cx="9144001" cy="457200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8"/>
          <p:cNvSpPr/>
          <p:nvPr/>
        </p:nvSpPr>
        <p:spPr>
          <a:xfrm>
            <a:off x="2" y="6334319"/>
            <a:ext cx="9144001" cy="65999"/>
          </a:xfrm>
          <a:prstGeom prst="rect">
            <a:avLst/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414783"/>
            <a:ext cx="1971675" cy="575742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3" y="6459790"/>
            <a:ext cx="1854203" cy="365125"/>
          </a:xfrm>
          <a:prstGeom prst="rect">
            <a:avLst/>
          </a:prstGeom>
        </p:spPr>
        <p:txBody>
          <a:bodyPr/>
          <a:lstStyle/>
          <a:p>
            <a:fld id="{3B8A97A9-2E30-4936-A7C7-379A4E7FC450}" type="datetimeFigureOut">
              <a:rPr lang="zh-TW" altLang="en-US" smtClean="0"/>
              <a:pPr/>
              <a:t>2026/9/2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49CC-AD35-4997-8EE1-0D04F4EB6B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4569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9" y="2249486"/>
            <a:ext cx="3658792" cy="354171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22963" y="6459790"/>
            <a:ext cx="1854203" cy="365125"/>
          </a:xfrm>
          <a:prstGeom prst="rect">
            <a:avLst/>
          </a:prstGeom>
        </p:spPr>
        <p:txBody>
          <a:bodyPr/>
          <a:lstStyle/>
          <a:p>
            <a:fld id="{3B8A97A9-2E30-4936-A7C7-379A4E7FC450}" type="datetimeFigureOut">
              <a:rPr lang="zh-TW" altLang="en-US" smtClean="0"/>
              <a:pPr/>
              <a:t>2026/9/2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49CC-AD35-4997-8EE1-0D04F4EB6B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2510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F81758-A40B-44EF-96A3-218E52790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A3FAFAD-5418-4131-BF47-496131C38C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FDA61BE-C796-4C01-9128-828CC0DB6C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7C49CC-AD35-4997-8EE1-0D04F4EB6B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8116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zh-TW" altLang="en-US"/>
              <a:t>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1859759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zh-TW" altLang="en-US"/>
              <a:t>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 eaLnBrk="1" latinLnBrk="0" hangingPunct="1"/>
            <a:r>
              <a:rPr lang="zh-TW" altLang="en-US"/>
              <a:t>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514600"/>
            <a:ext cx="4041775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 eaLnBrk="1" latinLnBrk="0" hangingPunct="1"/>
            <a:r>
              <a:rPr lang="zh-TW" altLang="en-US"/>
              <a:t>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97A9-2E30-4936-A7C7-379A4E7FC450}" type="datetimeFigureOut">
              <a:rPr lang="zh-TW" altLang="en-US" smtClean="0"/>
              <a:pPr/>
              <a:t>2026/9/2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49CC-AD35-4997-8EE1-0D04F4EB6B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5877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97A9-2E30-4936-A7C7-379A4E7FC450}" type="datetimeFigureOut">
              <a:rPr lang="zh-TW" altLang="en-US" smtClean="0"/>
              <a:pPr/>
              <a:t>2026/9/2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49CC-AD35-4997-8EE1-0D04F4EB6B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3760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fld id="{3B8A97A9-2E30-4936-A7C7-379A4E7FC450}" type="datetimeFigureOut">
              <a:rPr lang="zh-TW" altLang="en-US" smtClean="0"/>
              <a:pPr/>
              <a:t>2026/9/2</a:t>
            </a:fld>
            <a:r>
              <a:rPr lang="zh-TW" altLang="en-US" dirty="0"/>
              <a:t>  芳瑜</a:t>
            </a:r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橢圓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67C49CC-AD35-4997-8EE1-0D04F4EB6BB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4200" b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 dirty="0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34290" indent="0" algn="r">
              <a:buNone/>
              <a:defRPr>
                <a:solidFill>
                  <a:schemeClr val="tx1"/>
                </a:solidFill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</a:lstStyle>
          <a:p>
            <a:r>
              <a:rPr kumimoji="0" lang="zh-TW" altLang="en-US"/>
              <a:t>按一下以編輯母片子標題樣式</a:t>
            </a:r>
            <a:endParaRPr kumimoji="0" lang="en-US" dirty="0"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95DB2DF-1B42-40EF-AA6F-407A0263D6A4}"/>
              </a:ext>
            </a:extLst>
          </p:cNvPr>
          <p:cNvGrpSpPr/>
          <p:nvPr/>
        </p:nvGrpSpPr>
        <p:grpSpPr>
          <a:xfrm>
            <a:off x="88187" y="41627"/>
            <a:ext cx="2009163" cy="476387"/>
            <a:chOff x="153201" y="57303"/>
            <a:chExt cx="1826512" cy="393708"/>
          </a:xfrm>
          <a:effectLst>
            <a:outerShdw blurRad="50800" dist="50800" dir="5400000" algn="ctr" rotWithShape="0">
              <a:sysClr val="window" lastClr="FFFFFF"/>
            </a:outerShdw>
          </a:effectLst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F59C382-C409-4F41-98FD-59CFD6B06194}"/>
                </a:ext>
              </a:extLst>
            </p:cNvPr>
            <p:cNvSpPr/>
            <p:nvPr/>
          </p:nvSpPr>
          <p:spPr>
            <a:xfrm>
              <a:off x="153201" y="57303"/>
              <a:ext cx="1826512" cy="365302"/>
            </a:xfrm>
            <a:prstGeom prst="rect">
              <a:avLst/>
            </a:prstGeom>
            <a:solidFill>
              <a:sysClr val="window" lastClr="FFFFFF"/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E01F8E9D-3B06-4872-9592-4CB551061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201" y="85709"/>
              <a:ext cx="1826512" cy="3653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7010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3715" y="484909"/>
            <a:ext cx="5587925" cy="617901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3" y="6459790"/>
            <a:ext cx="1854203" cy="365125"/>
          </a:xfrm>
          <a:prstGeom prst="rect">
            <a:avLst/>
          </a:prstGeom>
        </p:spPr>
        <p:txBody>
          <a:bodyPr/>
          <a:lstStyle/>
          <a:p>
            <a:fld id="{3B8A97A9-2E30-4936-A7C7-379A4E7FC450}" type="datetimeFigureOut">
              <a:rPr lang="zh-TW" altLang="en-US" smtClean="0"/>
              <a:pPr/>
              <a:t>2026/9/2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49CC-AD35-4997-8EE1-0D04F4EB6B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1619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40"/>
            <a:ext cx="3703320" cy="4023359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1774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125" b="0" cap="all" baseline="0">
                <a:solidFill>
                  <a:schemeClr val="tx2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125" b="0" cap="all" baseline="0">
                <a:solidFill>
                  <a:schemeClr val="tx2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Title Placeholder 1"/>
          <p:cNvSpPr txBox="1">
            <a:spLocks/>
          </p:cNvSpPr>
          <p:nvPr/>
        </p:nvSpPr>
        <p:spPr>
          <a:xfrm>
            <a:off x="2429134" y="241446"/>
            <a:ext cx="4194293" cy="1013912"/>
          </a:xfrm>
          <a:prstGeom prst="rect">
            <a:avLst/>
          </a:prstGeom>
        </p:spPr>
        <p:txBody>
          <a:bodyPr vert="horz" lIns="51435" tIns="25718" rIns="51435" bIns="25718" rtlCol="0" anchor="ctr" anchorCtr="0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b="1" kern="1200" spc="-50" baseline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2025" dirty="0">
                <a:solidFill>
                  <a:sysClr val="windowText" lastClr="000000"/>
                </a:solidFill>
              </a:rPr>
              <a:t>按一下以編輯母片標題樣式</a:t>
            </a:r>
            <a:endParaRPr lang="en-US" sz="2025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910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540" y="108157"/>
            <a:ext cx="5224368" cy="807840"/>
          </a:xfrm>
          <a:solidFill>
            <a:schemeClr val="bg1"/>
          </a:solidFill>
        </p:spPr>
        <p:txBody>
          <a:bodyPr/>
          <a:lstStyle>
            <a:lvl1pPr>
              <a:defRPr sz="4000">
                <a:solidFill>
                  <a:srgbClr val="7030A0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3336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0"/>
            <a:ext cx="3038093" cy="6858000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025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9" y="731520"/>
            <a:ext cx="5009393" cy="525780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844">
                <a:solidFill>
                  <a:srgbClr val="FFFFFF"/>
                </a:solidFill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6" y="6459790"/>
            <a:ext cx="1963883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3B8A97A9-2E30-4936-A7C7-379A4E7FC450}" type="datetimeFigureOut">
              <a:rPr lang="zh-TW" altLang="en-US" smtClean="0"/>
              <a:pPr/>
              <a:t>2026/9/2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90"/>
            <a:ext cx="3486150" cy="365125"/>
          </a:xfrm>
        </p:spPr>
        <p:txBody>
          <a:bodyPr/>
          <a:lstStyle>
            <a:lvl1pPr algn="ctr">
              <a:defRPr>
                <a:solidFill>
                  <a:srgbClr val="7030A0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7C49CC-AD35-4997-8EE1-0D04F4EB6BB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副標題 4">
            <a:extLst>
              <a:ext uri="{FF2B5EF4-FFF2-40B4-BE49-F238E27FC236}">
                <a16:creationId xmlns:a16="http://schemas.microsoft.com/office/drawing/2014/main" id="{688BA1B4-6601-4549-A661-D9599AE7BF13}"/>
              </a:ext>
            </a:extLst>
          </p:cNvPr>
          <p:cNvSpPr txBox="1">
            <a:spLocks/>
          </p:cNvSpPr>
          <p:nvPr/>
        </p:nvSpPr>
        <p:spPr>
          <a:xfrm>
            <a:off x="74613" y="6399213"/>
            <a:ext cx="2614612" cy="42545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defRPr/>
            </a:pPr>
            <a:r>
              <a:rPr lang="zh-TW" altLang="en-US" sz="1500" b="1" dirty="0">
                <a:solidFill>
                  <a:srgbClr val="E2C5FF"/>
                </a:solidFill>
              </a:rPr>
              <a:t>清華大學普物實驗室</a:t>
            </a:r>
          </a:p>
        </p:txBody>
      </p:sp>
    </p:spTree>
    <p:extLst>
      <p:ext uri="{BB962C8B-B14F-4D97-AF65-F5344CB8AC3E}">
        <p14:creationId xmlns:p14="http://schemas.microsoft.com/office/powerpoint/2010/main" val="287539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4953000"/>
            <a:ext cx="9141619" cy="1905000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4" y="4915076"/>
            <a:ext cx="9141619" cy="64008"/>
          </a:xfrm>
          <a:prstGeom prst="rect">
            <a:avLst/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2025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338"/>
              </a:spcAft>
              <a:buNone/>
              <a:defRPr sz="844">
                <a:solidFill>
                  <a:srgbClr val="FFFFFF"/>
                </a:solidFill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22963" y="6459790"/>
            <a:ext cx="1854203" cy="365125"/>
          </a:xfrm>
          <a:prstGeom prst="rect">
            <a:avLst/>
          </a:prstGeom>
        </p:spPr>
        <p:txBody>
          <a:bodyPr/>
          <a:lstStyle/>
          <a:p>
            <a:fld id="{3B8A97A9-2E30-4936-A7C7-379A4E7FC450}" type="datetimeFigureOut">
              <a:rPr lang="zh-TW" altLang="en-US" smtClean="0"/>
              <a:pPr/>
              <a:t>2026/9/2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49CC-AD35-4997-8EE1-0D04F4EB6B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5933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3" y="6459790"/>
            <a:ext cx="1854203" cy="365125"/>
          </a:xfrm>
          <a:prstGeom prst="rect">
            <a:avLst/>
          </a:prstGeom>
        </p:spPr>
        <p:txBody>
          <a:bodyPr/>
          <a:lstStyle/>
          <a:p>
            <a:fld id="{3B8A97A9-2E30-4936-A7C7-379A4E7FC450}" type="datetimeFigureOut">
              <a:rPr lang="zh-TW" altLang="en-US" smtClean="0"/>
              <a:pPr/>
              <a:t>2026/9/2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49CC-AD35-4997-8EE1-0D04F4EB6BB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8027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/>
          <p:nvPr/>
        </p:nvSpPr>
        <p:spPr>
          <a:xfrm flipV="1">
            <a:off x="0" y="197440"/>
            <a:ext cx="9144000" cy="70920"/>
          </a:xfrm>
          <a:prstGeom prst="rect">
            <a:avLst/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/>
          <p:cNvSpPr/>
          <p:nvPr/>
        </p:nvSpPr>
        <p:spPr>
          <a:xfrm>
            <a:off x="2" y="6400800"/>
            <a:ext cx="9144001" cy="457200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" y="6334319"/>
            <a:ext cx="9144001" cy="65999"/>
          </a:xfrm>
          <a:prstGeom prst="rect">
            <a:avLst/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52" y="1282389"/>
            <a:ext cx="8208913" cy="483538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13714" y="484909"/>
            <a:ext cx="5224368" cy="61790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zh-TW" altLang="en-US" dirty="0"/>
              <a:t>按一下以編輯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40" y="6459790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13" cap="all" baseline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6" y="6459790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1">
                <a:solidFill>
                  <a:srgbClr val="FFFFFF"/>
                </a:solidFill>
              </a:defRPr>
            </a:lvl1pPr>
          </a:lstStyle>
          <a:p>
            <a:fld id="{167C49CC-AD35-4997-8EE1-0D04F4EB6BB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0" y="6402344"/>
            <a:ext cx="273344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國立清華大學 普通物理實驗室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4DF27C1-B21C-46EA-B7EC-4025931BCA1D}"/>
              </a:ext>
            </a:extLst>
          </p:cNvPr>
          <p:cNvSpPr txBox="1"/>
          <p:nvPr/>
        </p:nvSpPr>
        <p:spPr>
          <a:xfrm>
            <a:off x="8040086" y="6453337"/>
            <a:ext cx="7314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>
                <a:solidFill>
                  <a:schemeClr val="bg1"/>
                </a:solidFill>
              </a:rPr>
              <a:t>By FYLEE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23C202A5-9DB5-4495-8828-74BEF6F09061}"/>
              </a:ext>
            </a:extLst>
          </p:cNvPr>
          <p:cNvGrpSpPr/>
          <p:nvPr/>
        </p:nvGrpSpPr>
        <p:grpSpPr>
          <a:xfrm>
            <a:off x="187203" y="55547"/>
            <a:ext cx="1826512" cy="393708"/>
            <a:chOff x="153201" y="57303"/>
            <a:chExt cx="1826512" cy="393708"/>
          </a:xfrm>
          <a:effectLst>
            <a:outerShdw blurRad="50800" dist="50800" dir="5400000" algn="ctr" rotWithShape="0">
              <a:schemeClr val="bg1"/>
            </a:outerShdw>
          </a:effectLst>
        </p:grpSpPr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ACA8338C-78A0-48BA-BA5F-57FDD38BA053}"/>
                </a:ext>
              </a:extLst>
            </p:cNvPr>
            <p:cNvSpPr/>
            <p:nvPr/>
          </p:nvSpPr>
          <p:spPr>
            <a:xfrm>
              <a:off x="153201" y="57303"/>
              <a:ext cx="1826512" cy="3653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>
                <a:effectLst/>
              </a:endParaRPr>
            </a:p>
          </p:txBody>
        </p:sp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440DE1D8-109D-4181-8155-9E9D25C5D6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201" y="85709"/>
              <a:ext cx="1826512" cy="3653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7608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661" r:id="rId15"/>
  </p:sldLayoutIdLst>
  <p:txStyles>
    <p:titleStyle>
      <a:lvl1pPr algn="ctr" defTabSz="514350" rtl="0" eaLnBrk="1" latinLnBrk="0" hangingPunct="1">
        <a:lnSpc>
          <a:spcPct val="85000"/>
        </a:lnSpc>
        <a:spcBef>
          <a:spcPct val="0"/>
        </a:spcBef>
        <a:buNone/>
        <a:defRPr sz="3300" b="1" kern="1200" spc="-28" baseline="0">
          <a:solidFill>
            <a:schemeClr val="tx1"/>
          </a:solidFill>
          <a:effectLst/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0" indent="0" algn="l" defTabSz="514350" rtl="0" eaLnBrk="1" latinLnBrk="0" hangingPunct="1">
        <a:lnSpc>
          <a:spcPct val="90000"/>
        </a:lnSpc>
        <a:spcBef>
          <a:spcPts val="675"/>
        </a:spcBef>
        <a:spcAft>
          <a:spcPts val="113"/>
        </a:spcAft>
        <a:buClr>
          <a:srgbClr val="9966FF"/>
        </a:buClr>
        <a:buSzPct val="100000"/>
        <a:buFont typeface="Wingdings" panose="05000000000000000000" pitchFamily="2" charset="2"/>
        <a:buNone/>
        <a:defRPr sz="135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112514" indent="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rgbClr val="9966FF"/>
        </a:buClr>
        <a:buFont typeface="Wingdings" panose="05000000000000000000" pitchFamily="2" charset="2"/>
        <a:buNone/>
        <a:defRPr sz="1238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216027" indent="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rgbClr val="9966FF"/>
        </a:buClr>
        <a:buFont typeface="Arial" panose="020B0604020202020204" pitchFamily="34" charset="0"/>
        <a:buNone/>
        <a:defRPr sz="1125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318897" indent="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rgbClr val="9966FF"/>
        </a:buClr>
        <a:buFont typeface="Arial" panose="020B0604020202020204" pitchFamily="34" charset="0"/>
        <a:buNone/>
        <a:defRPr sz="1125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421767" indent="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rgbClr val="9966FF"/>
        </a:buClr>
        <a:buFont typeface="Arial" panose="020B0604020202020204" pitchFamily="34" charset="0"/>
        <a:buNone/>
        <a:defRPr sz="1125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6187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7312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8437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9562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ys.nthu.edu.tw/~gplab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cc.site.nthu.edu.tw/p/406-1285-179631,r237.php?Lang=zh-tw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learning.site.nthu.edu.tw/p/412-1319-2140.php?Lang=zh-tw" TargetMode="External"/><Relationship Id="rId4" Type="http://schemas.openxmlformats.org/officeDocument/2006/relationships/hyperlink" Target="https://learning.site.nthu.edu.tw/p/412-1319-12836.php?Lang=zh-tw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dAax91fwU65RJ1H_KDyZFEjt4hITsEZ2RBVv4rDpQJ74VmQQ/viewform" TargetMode="External"/><Relationship Id="rId2" Type="http://schemas.openxmlformats.org/officeDocument/2006/relationships/hyperlink" Target="mailto:elearn@my.nthu.edu.tw" TargetMode="Externa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www.phys.nthu.edu.tw/~gplab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hys.nthu.edu.tw/~gplab/about%20us.html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hyperlink" Target="http://www.phys.nthu.edu.tw/~gplab/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標題 115">
            <a:extLst>
              <a:ext uri="{FF2B5EF4-FFF2-40B4-BE49-F238E27FC236}">
                <a16:creationId xmlns:a16="http://schemas.microsoft.com/office/drawing/2014/main" id="{DEC42083-AE70-468D-8790-FB1D610AA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077" y="-732"/>
            <a:ext cx="5224368" cy="617901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altLang="zh-TW" sz="32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R125 </a:t>
            </a:r>
            <a:r>
              <a:rPr lang="zh-TW" altLang="en-US" sz="32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助教座位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2FE78FB-3C99-49AB-8090-488FD3FAE6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7" b="61035"/>
          <a:stretch/>
        </p:blipFill>
        <p:spPr>
          <a:xfrm>
            <a:off x="1" y="4547482"/>
            <a:ext cx="9252520" cy="2100836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54EF0001-0303-499B-A704-2BA9686BC864}"/>
              </a:ext>
            </a:extLst>
          </p:cNvPr>
          <p:cNvGrpSpPr/>
          <p:nvPr/>
        </p:nvGrpSpPr>
        <p:grpSpPr>
          <a:xfrm rot="10800000">
            <a:off x="539552" y="530137"/>
            <a:ext cx="8235423" cy="3762958"/>
            <a:chOff x="513041" y="560012"/>
            <a:chExt cx="8235423" cy="3762958"/>
          </a:xfrm>
        </p:grpSpPr>
        <p:sp>
          <p:nvSpPr>
            <p:cNvPr id="4" name="矩形 3"/>
            <p:cNvSpPr/>
            <p:nvPr/>
          </p:nvSpPr>
          <p:spPr>
            <a:xfrm>
              <a:off x="4165398" y="4120274"/>
              <a:ext cx="2318696" cy="1617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圓角矩形 15"/>
            <p:cNvSpPr/>
            <p:nvPr/>
          </p:nvSpPr>
          <p:spPr>
            <a:xfrm rot="5400000">
              <a:off x="172332" y="3431433"/>
              <a:ext cx="969449" cy="288032"/>
            </a:xfrm>
            <a:prstGeom prst="roundRect">
              <a:avLst/>
            </a:prstGeom>
            <a:solidFill>
              <a:srgbClr val="FFFF00"/>
            </a:solidFill>
            <a:ln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9" name="圓角矩形 128"/>
            <p:cNvSpPr/>
            <p:nvPr/>
          </p:nvSpPr>
          <p:spPr>
            <a:xfrm flipV="1">
              <a:off x="1079524" y="3861306"/>
              <a:ext cx="2920970" cy="461664"/>
            </a:xfrm>
            <a:prstGeom prst="roundRect">
              <a:avLst/>
            </a:prstGeom>
            <a:solidFill>
              <a:schemeClr val="bg1"/>
            </a:solidFill>
            <a:ln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桌</a:t>
              </a:r>
              <a:endParaRPr 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5" name="文字方塊 144">
              <a:extLst>
                <a:ext uri="{FF2B5EF4-FFF2-40B4-BE49-F238E27FC236}">
                  <a16:creationId xmlns:a16="http://schemas.microsoft.com/office/drawing/2014/main" id="{C6E3FDE4-9FA7-41F5-8A59-E21930C1C7DF}"/>
                </a:ext>
              </a:extLst>
            </p:cNvPr>
            <p:cNvSpPr txBox="1"/>
            <p:nvPr/>
          </p:nvSpPr>
          <p:spPr>
            <a:xfrm flipV="1">
              <a:off x="833343" y="3344616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門</a:t>
              </a:r>
            </a:p>
          </p:txBody>
        </p:sp>
        <p:sp>
          <p:nvSpPr>
            <p:cNvPr id="139" name="圓角矩形 15">
              <a:extLst>
                <a:ext uri="{FF2B5EF4-FFF2-40B4-BE49-F238E27FC236}">
                  <a16:creationId xmlns:a16="http://schemas.microsoft.com/office/drawing/2014/main" id="{135952CC-9AB4-49C8-A329-940B1CE00FBF}"/>
                </a:ext>
              </a:extLst>
            </p:cNvPr>
            <p:cNvSpPr/>
            <p:nvPr/>
          </p:nvSpPr>
          <p:spPr>
            <a:xfrm rot="10800000">
              <a:off x="6576048" y="4005710"/>
              <a:ext cx="1224136" cy="245158"/>
            </a:xfrm>
            <a:prstGeom prst="roundRect">
              <a:avLst/>
            </a:prstGeom>
            <a:solidFill>
              <a:srgbClr val="FFFF00"/>
            </a:solidFill>
            <a:ln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18" name="群組 117">
              <a:extLst>
                <a:ext uri="{FF2B5EF4-FFF2-40B4-BE49-F238E27FC236}">
                  <a16:creationId xmlns:a16="http://schemas.microsoft.com/office/drawing/2014/main" id="{891A446A-C994-4DEB-8516-A969E10ACD37}"/>
                </a:ext>
              </a:extLst>
            </p:cNvPr>
            <p:cNvGrpSpPr/>
            <p:nvPr/>
          </p:nvGrpSpPr>
          <p:grpSpPr>
            <a:xfrm>
              <a:off x="1488131" y="563075"/>
              <a:ext cx="917217" cy="2778114"/>
              <a:chOff x="1960299" y="1124744"/>
              <a:chExt cx="1066531" cy="3230366"/>
            </a:xfrm>
            <a:solidFill>
              <a:schemeClr val="bg1"/>
            </a:solidFill>
          </p:grpSpPr>
          <p:sp>
            <p:nvSpPr>
              <p:cNvPr id="2" name="矩形: 圓角 1">
                <a:extLst>
                  <a:ext uri="{FF2B5EF4-FFF2-40B4-BE49-F238E27FC236}">
                    <a16:creationId xmlns:a16="http://schemas.microsoft.com/office/drawing/2014/main" id="{1D090D13-4D72-473C-8353-EB4CDD633E87}"/>
                  </a:ext>
                </a:extLst>
              </p:cNvPr>
              <p:cNvSpPr/>
              <p:nvPr/>
            </p:nvSpPr>
            <p:spPr>
              <a:xfrm>
                <a:off x="1960299" y="1124744"/>
                <a:ext cx="1056385" cy="1611621"/>
              </a:xfrm>
              <a:prstGeom prst="roundRect">
                <a:avLst/>
              </a:prstGeom>
              <a:grp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600"/>
              </a:p>
            </p:txBody>
          </p:sp>
          <p:sp>
            <p:nvSpPr>
              <p:cNvPr id="140" name="矩形: 圓角 139">
                <a:extLst>
                  <a:ext uri="{FF2B5EF4-FFF2-40B4-BE49-F238E27FC236}">
                    <a16:creationId xmlns:a16="http://schemas.microsoft.com/office/drawing/2014/main" id="{5114F4F7-1F8F-4F43-849F-B4E7D1ED77A9}"/>
                  </a:ext>
                </a:extLst>
              </p:cNvPr>
              <p:cNvSpPr/>
              <p:nvPr/>
            </p:nvSpPr>
            <p:spPr>
              <a:xfrm>
                <a:off x="1970445" y="2743489"/>
                <a:ext cx="1056385" cy="1611621"/>
              </a:xfrm>
              <a:prstGeom prst="roundRect">
                <a:avLst/>
              </a:prstGeom>
              <a:grp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600"/>
              </a:p>
            </p:txBody>
          </p:sp>
        </p:grpSp>
        <p:grpSp>
          <p:nvGrpSpPr>
            <p:cNvPr id="141" name="群組 140">
              <a:extLst>
                <a:ext uri="{FF2B5EF4-FFF2-40B4-BE49-F238E27FC236}">
                  <a16:creationId xmlns:a16="http://schemas.microsoft.com/office/drawing/2014/main" id="{C5A3B576-B51B-4292-9CD8-BBA6BF63D8DE}"/>
                </a:ext>
              </a:extLst>
            </p:cNvPr>
            <p:cNvGrpSpPr/>
            <p:nvPr/>
          </p:nvGrpSpPr>
          <p:grpSpPr>
            <a:xfrm>
              <a:off x="3068526" y="560012"/>
              <a:ext cx="917217" cy="2778114"/>
              <a:chOff x="1960299" y="1124744"/>
              <a:chExt cx="1066531" cy="3230366"/>
            </a:xfrm>
            <a:solidFill>
              <a:schemeClr val="bg1"/>
            </a:solidFill>
          </p:grpSpPr>
          <p:sp>
            <p:nvSpPr>
              <p:cNvPr id="142" name="矩形: 圓角 141">
                <a:extLst>
                  <a:ext uri="{FF2B5EF4-FFF2-40B4-BE49-F238E27FC236}">
                    <a16:creationId xmlns:a16="http://schemas.microsoft.com/office/drawing/2014/main" id="{6B378AF8-2346-4524-99BA-90D68677AC8A}"/>
                  </a:ext>
                </a:extLst>
              </p:cNvPr>
              <p:cNvSpPr/>
              <p:nvPr/>
            </p:nvSpPr>
            <p:spPr>
              <a:xfrm>
                <a:off x="1960299" y="1124744"/>
                <a:ext cx="1056385" cy="1611621"/>
              </a:xfrm>
              <a:prstGeom prst="roundRect">
                <a:avLst/>
              </a:prstGeom>
              <a:grp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600"/>
              </a:p>
            </p:txBody>
          </p:sp>
          <p:sp>
            <p:nvSpPr>
              <p:cNvPr id="143" name="矩形: 圓角 142">
                <a:extLst>
                  <a:ext uri="{FF2B5EF4-FFF2-40B4-BE49-F238E27FC236}">
                    <a16:creationId xmlns:a16="http://schemas.microsoft.com/office/drawing/2014/main" id="{45592527-61C4-4A15-BE86-2B64AC69B605}"/>
                  </a:ext>
                </a:extLst>
              </p:cNvPr>
              <p:cNvSpPr/>
              <p:nvPr/>
            </p:nvSpPr>
            <p:spPr>
              <a:xfrm>
                <a:off x="1970445" y="2743489"/>
                <a:ext cx="1056385" cy="1611621"/>
              </a:xfrm>
              <a:prstGeom prst="roundRect">
                <a:avLst/>
              </a:prstGeom>
              <a:grp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600"/>
              </a:p>
            </p:txBody>
          </p:sp>
        </p:grpSp>
        <p:grpSp>
          <p:nvGrpSpPr>
            <p:cNvPr id="144" name="群組 143">
              <a:extLst>
                <a:ext uri="{FF2B5EF4-FFF2-40B4-BE49-F238E27FC236}">
                  <a16:creationId xmlns:a16="http://schemas.microsoft.com/office/drawing/2014/main" id="{ED4EE6B4-040B-42D7-926C-1645960059C4}"/>
                </a:ext>
              </a:extLst>
            </p:cNvPr>
            <p:cNvGrpSpPr/>
            <p:nvPr/>
          </p:nvGrpSpPr>
          <p:grpSpPr>
            <a:xfrm>
              <a:off x="4575536" y="568732"/>
              <a:ext cx="917217" cy="2778114"/>
              <a:chOff x="1960299" y="1124744"/>
              <a:chExt cx="1066531" cy="3230366"/>
            </a:xfrm>
            <a:solidFill>
              <a:schemeClr val="bg1"/>
            </a:solidFill>
          </p:grpSpPr>
          <p:sp>
            <p:nvSpPr>
              <p:cNvPr id="146" name="矩形: 圓角 145">
                <a:extLst>
                  <a:ext uri="{FF2B5EF4-FFF2-40B4-BE49-F238E27FC236}">
                    <a16:creationId xmlns:a16="http://schemas.microsoft.com/office/drawing/2014/main" id="{BF5FA3FC-EAB1-4C18-B5CA-A923BA122855}"/>
                  </a:ext>
                </a:extLst>
              </p:cNvPr>
              <p:cNvSpPr/>
              <p:nvPr/>
            </p:nvSpPr>
            <p:spPr>
              <a:xfrm>
                <a:off x="1960299" y="1124744"/>
                <a:ext cx="1056385" cy="1611621"/>
              </a:xfrm>
              <a:prstGeom prst="roundRect">
                <a:avLst/>
              </a:prstGeom>
              <a:grp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600"/>
              </a:p>
            </p:txBody>
          </p:sp>
          <p:sp>
            <p:nvSpPr>
              <p:cNvPr id="147" name="矩形: 圓角 146">
                <a:extLst>
                  <a:ext uri="{FF2B5EF4-FFF2-40B4-BE49-F238E27FC236}">
                    <a16:creationId xmlns:a16="http://schemas.microsoft.com/office/drawing/2014/main" id="{932A31B0-36CE-498F-B281-FAD82F431EA0}"/>
                  </a:ext>
                </a:extLst>
              </p:cNvPr>
              <p:cNvSpPr/>
              <p:nvPr/>
            </p:nvSpPr>
            <p:spPr>
              <a:xfrm>
                <a:off x="1970445" y="2743489"/>
                <a:ext cx="1056385" cy="1611621"/>
              </a:xfrm>
              <a:prstGeom prst="roundRect">
                <a:avLst/>
              </a:prstGeom>
              <a:grp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600"/>
              </a:p>
            </p:txBody>
          </p:sp>
        </p:grpSp>
        <p:grpSp>
          <p:nvGrpSpPr>
            <p:cNvPr id="148" name="群組 147">
              <a:extLst>
                <a:ext uri="{FF2B5EF4-FFF2-40B4-BE49-F238E27FC236}">
                  <a16:creationId xmlns:a16="http://schemas.microsoft.com/office/drawing/2014/main" id="{AE2D9E5B-2001-4029-B5F1-0BD74F53BC82}"/>
                </a:ext>
              </a:extLst>
            </p:cNvPr>
            <p:cNvGrpSpPr/>
            <p:nvPr/>
          </p:nvGrpSpPr>
          <p:grpSpPr>
            <a:xfrm>
              <a:off x="6080642" y="571796"/>
              <a:ext cx="917217" cy="2778114"/>
              <a:chOff x="1960299" y="1124744"/>
              <a:chExt cx="1066531" cy="3230366"/>
            </a:xfrm>
            <a:solidFill>
              <a:schemeClr val="bg1"/>
            </a:solidFill>
          </p:grpSpPr>
          <p:sp>
            <p:nvSpPr>
              <p:cNvPr id="149" name="矩形: 圓角 148">
                <a:extLst>
                  <a:ext uri="{FF2B5EF4-FFF2-40B4-BE49-F238E27FC236}">
                    <a16:creationId xmlns:a16="http://schemas.microsoft.com/office/drawing/2014/main" id="{1B940248-DA8F-4C86-AB2C-FA8B330FF5DB}"/>
                  </a:ext>
                </a:extLst>
              </p:cNvPr>
              <p:cNvSpPr/>
              <p:nvPr/>
            </p:nvSpPr>
            <p:spPr>
              <a:xfrm>
                <a:off x="1960299" y="1124744"/>
                <a:ext cx="1056385" cy="1611621"/>
              </a:xfrm>
              <a:prstGeom prst="roundRect">
                <a:avLst/>
              </a:prstGeom>
              <a:grp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600"/>
              </a:p>
            </p:txBody>
          </p:sp>
          <p:sp>
            <p:nvSpPr>
              <p:cNvPr id="150" name="矩形: 圓角 149">
                <a:extLst>
                  <a:ext uri="{FF2B5EF4-FFF2-40B4-BE49-F238E27FC236}">
                    <a16:creationId xmlns:a16="http://schemas.microsoft.com/office/drawing/2014/main" id="{5A292529-1B72-483A-9E02-0754F1CD9369}"/>
                  </a:ext>
                </a:extLst>
              </p:cNvPr>
              <p:cNvSpPr/>
              <p:nvPr/>
            </p:nvSpPr>
            <p:spPr>
              <a:xfrm>
                <a:off x="1970445" y="2743489"/>
                <a:ext cx="1056385" cy="1611621"/>
              </a:xfrm>
              <a:prstGeom prst="roundRect">
                <a:avLst/>
              </a:prstGeom>
              <a:grp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600"/>
              </a:p>
            </p:txBody>
          </p:sp>
        </p:grpSp>
        <p:sp>
          <p:nvSpPr>
            <p:cNvPr id="117" name="圓角矩形 116"/>
            <p:cNvSpPr/>
            <p:nvPr/>
          </p:nvSpPr>
          <p:spPr>
            <a:xfrm flipV="1">
              <a:off x="1363529" y="2062386"/>
              <a:ext cx="1176480" cy="123071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星期一</a:t>
              </a:r>
              <a:endParaRPr lang="en-US" altLang="zh-TW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1+2</a:t>
              </a:r>
              <a:endPara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9" name="圓角矩形 118"/>
            <p:cNvSpPr/>
            <p:nvPr/>
          </p:nvSpPr>
          <p:spPr>
            <a:xfrm flipV="1">
              <a:off x="2891464" y="994427"/>
              <a:ext cx="1176480" cy="1842906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星期二</a:t>
              </a:r>
              <a:endParaRPr lang="en-US" altLang="zh-TW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5+6+7</a:t>
              </a:r>
              <a:endPara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1" name="圓角矩形 120"/>
            <p:cNvSpPr/>
            <p:nvPr/>
          </p:nvSpPr>
          <p:spPr>
            <a:xfrm flipV="1">
              <a:off x="4475640" y="2050599"/>
              <a:ext cx="1176480" cy="124249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星期三</a:t>
              </a:r>
              <a:endParaRPr lang="en-US" altLang="zh-TW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9+10</a:t>
              </a:r>
              <a:endPara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5" name="圓角矩形 124"/>
            <p:cNvSpPr/>
            <p:nvPr/>
          </p:nvSpPr>
          <p:spPr>
            <a:xfrm flipV="1">
              <a:off x="5987808" y="628268"/>
              <a:ext cx="1176480" cy="122699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星期四</a:t>
              </a:r>
              <a:r>
                <a:rPr lang="en-US" altLang="zh-TW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-15+16</a:t>
              </a:r>
              <a:endPara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6" name="圓角矩形 125"/>
            <p:cNvSpPr/>
            <p:nvPr/>
          </p:nvSpPr>
          <p:spPr>
            <a:xfrm flipV="1">
              <a:off x="5946647" y="2041627"/>
              <a:ext cx="1176480" cy="123071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星期四</a:t>
              </a:r>
              <a:r>
                <a:rPr lang="en-US" altLang="zh-TW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-13+14</a:t>
              </a:r>
              <a:endPara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1" name="文字方塊 150">
              <a:extLst>
                <a:ext uri="{FF2B5EF4-FFF2-40B4-BE49-F238E27FC236}">
                  <a16:creationId xmlns:a16="http://schemas.microsoft.com/office/drawing/2014/main" id="{AA7AABEC-23FB-4E02-B09F-02C952D09C3E}"/>
                </a:ext>
              </a:extLst>
            </p:cNvPr>
            <p:cNvSpPr txBox="1"/>
            <p:nvPr/>
          </p:nvSpPr>
          <p:spPr>
            <a:xfrm flipV="1">
              <a:off x="7281108" y="3584000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門</a:t>
              </a:r>
            </a:p>
          </p:txBody>
        </p:sp>
        <p:sp>
          <p:nvSpPr>
            <p:cNvPr id="34" name="圓角矩形 116">
              <a:extLst>
                <a:ext uri="{FF2B5EF4-FFF2-40B4-BE49-F238E27FC236}">
                  <a16:creationId xmlns:a16="http://schemas.microsoft.com/office/drawing/2014/main" id="{0C96D59A-DF42-46F8-8B23-605651B46889}"/>
                </a:ext>
              </a:extLst>
            </p:cNvPr>
            <p:cNvSpPr/>
            <p:nvPr/>
          </p:nvSpPr>
          <p:spPr>
            <a:xfrm flipV="1">
              <a:off x="1331640" y="628268"/>
              <a:ext cx="1176480" cy="123071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星期一</a:t>
              </a:r>
              <a:endParaRPr lang="en-US" altLang="zh-TW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3+4</a:t>
              </a:r>
              <a:endPara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35" name="群組 34">
              <a:extLst>
                <a:ext uri="{FF2B5EF4-FFF2-40B4-BE49-F238E27FC236}">
                  <a16:creationId xmlns:a16="http://schemas.microsoft.com/office/drawing/2014/main" id="{9ABF6032-7FF8-451B-9D98-6C0EC4EDD09B}"/>
                </a:ext>
              </a:extLst>
            </p:cNvPr>
            <p:cNvGrpSpPr/>
            <p:nvPr/>
          </p:nvGrpSpPr>
          <p:grpSpPr>
            <a:xfrm>
              <a:off x="7689489" y="578878"/>
              <a:ext cx="917217" cy="2778114"/>
              <a:chOff x="1960299" y="1124744"/>
              <a:chExt cx="1066531" cy="3230366"/>
            </a:xfrm>
            <a:solidFill>
              <a:schemeClr val="bg1"/>
            </a:solidFill>
          </p:grpSpPr>
          <p:sp>
            <p:nvSpPr>
              <p:cNvPr id="36" name="矩形: 圓角 35">
                <a:extLst>
                  <a:ext uri="{FF2B5EF4-FFF2-40B4-BE49-F238E27FC236}">
                    <a16:creationId xmlns:a16="http://schemas.microsoft.com/office/drawing/2014/main" id="{BDAC687A-7FD7-41B3-B076-9CF695CA30A9}"/>
                  </a:ext>
                </a:extLst>
              </p:cNvPr>
              <p:cNvSpPr/>
              <p:nvPr/>
            </p:nvSpPr>
            <p:spPr>
              <a:xfrm>
                <a:off x="1960299" y="1124744"/>
                <a:ext cx="1056385" cy="1611621"/>
              </a:xfrm>
              <a:prstGeom prst="roundRect">
                <a:avLst/>
              </a:prstGeom>
              <a:grp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600"/>
              </a:p>
            </p:txBody>
          </p:sp>
          <p:sp>
            <p:nvSpPr>
              <p:cNvPr id="37" name="矩形: 圓角 36">
                <a:extLst>
                  <a:ext uri="{FF2B5EF4-FFF2-40B4-BE49-F238E27FC236}">
                    <a16:creationId xmlns:a16="http://schemas.microsoft.com/office/drawing/2014/main" id="{31760F85-375D-44D2-8662-C8FC7AE8878C}"/>
                  </a:ext>
                </a:extLst>
              </p:cNvPr>
              <p:cNvSpPr/>
              <p:nvPr/>
            </p:nvSpPr>
            <p:spPr>
              <a:xfrm>
                <a:off x="1970445" y="2743489"/>
                <a:ext cx="1056385" cy="1611621"/>
              </a:xfrm>
              <a:prstGeom prst="roundRect">
                <a:avLst/>
              </a:prstGeom>
              <a:grp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600"/>
              </a:p>
            </p:txBody>
          </p:sp>
        </p:grpSp>
        <p:sp>
          <p:nvSpPr>
            <p:cNvPr id="38" name="圓角矩形 129">
              <a:extLst>
                <a:ext uri="{FF2B5EF4-FFF2-40B4-BE49-F238E27FC236}">
                  <a16:creationId xmlns:a16="http://schemas.microsoft.com/office/drawing/2014/main" id="{111CF410-040E-4E59-9563-C44856306DFE}"/>
                </a:ext>
              </a:extLst>
            </p:cNvPr>
            <p:cNvSpPr/>
            <p:nvPr/>
          </p:nvSpPr>
          <p:spPr>
            <a:xfrm flipV="1">
              <a:off x="7571984" y="939976"/>
              <a:ext cx="1176480" cy="1738306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星期五</a:t>
              </a:r>
              <a:r>
                <a:rPr lang="en-US" altLang="zh-TW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-17+18+19</a:t>
              </a:r>
            </a:p>
          </p:txBody>
        </p:sp>
        <p:sp>
          <p:nvSpPr>
            <p:cNvPr id="40" name="圓角矩形 120">
              <a:extLst>
                <a:ext uri="{FF2B5EF4-FFF2-40B4-BE49-F238E27FC236}">
                  <a16:creationId xmlns:a16="http://schemas.microsoft.com/office/drawing/2014/main" id="{8BE189F0-8EAE-4812-8924-B29B561E4584}"/>
                </a:ext>
              </a:extLst>
            </p:cNvPr>
            <p:cNvSpPr/>
            <p:nvPr/>
          </p:nvSpPr>
          <p:spPr>
            <a:xfrm flipV="1">
              <a:off x="4427143" y="646761"/>
              <a:ext cx="1176480" cy="124249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星期三</a:t>
              </a:r>
              <a:endParaRPr lang="en-US" altLang="zh-TW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11+12</a:t>
              </a:r>
              <a:endPara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5C47455A-089C-4926-AB61-8781302FDA0B}"/>
                </a:ext>
              </a:extLst>
            </p:cNvPr>
            <p:cNvSpPr txBox="1"/>
            <p:nvPr/>
          </p:nvSpPr>
          <p:spPr>
            <a:xfrm flipV="1">
              <a:off x="5162491" y="3664107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布幕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6755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返回 2">
            <a:hlinkClick r:id="rId2" action="ppaction://hlinksldjump" highlightClick="1"/>
          </p:cNvPr>
          <p:cNvSpPr/>
          <p:nvPr/>
        </p:nvSpPr>
        <p:spPr>
          <a:xfrm>
            <a:off x="8748464" y="6381328"/>
            <a:ext cx="288032" cy="36004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9A2640D-29F1-4701-A329-A13C1ECF0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301" y="255455"/>
            <a:ext cx="9144000" cy="630589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2A17431-7CEE-492D-A26D-445E6CA92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1720" y="-1251520"/>
            <a:ext cx="5224368" cy="807840"/>
          </a:xfrm>
        </p:spPr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17B50B-2048-418E-A8B2-EDBD7264E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540" y="108156"/>
            <a:ext cx="5224368" cy="188068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b="1" dirty="0">
                <a:solidFill>
                  <a:srgbClr val="0000FF"/>
                </a:solidFill>
                <a:latin typeface="華康古印體(P)" panose="03010500000000000000" pitchFamily="66" charset="-120"/>
                <a:ea typeface="華康古印體(P)" panose="03010500000000000000" pitchFamily="66" charset="-120"/>
              </a:rPr>
              <a:t>普物實驗下學期課程</a:t>
            </a:r>
            <a:br>
              <a:rPr lang="en-US" altLang="zh-TW" dirty="0">
                <a:solidFill>
                  <a:sysClr val="windowText" lastClr="000000"/>
                </a:solidFill>
                <a:latin typeface="華康古印體(P)" panose="03010500000000000000" pitchFamily="66" charset="-120"/>
                <a:ea typeface="華康古印體(P)" panose="03010500000000000000" pitchFamily="66" charset="-120"/>
              </a:rPr>
            </a:b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第一週 分組講解課</a:t>
            </a:r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8F23040-04B5-4590-BF0B-DB20D77955DD}"/>
              </a:ext>
            </a:extLst>
          </p:cNvPr>
          <p:cNvSpPr txBox="1"/>
          <p:nvPr/>
        </p:nvSpPr>
        <p:spPr>
          <a:xfrm>
            <a:off x="683568" y="1844824"/>
            <a:ext cx="8208912" cy="4433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+mj-ea"/>
              <a:buAutoNum type="ea1ChtPeriod"/>
            </a:pP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說明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第一週教室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，說明課程大綱，評分方式，分組，及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excel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或其他軟體教學。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lnSpc>
                <a:spcPct val="150000"/>
              </a:lnSpc>
              <a:buFont typeface="+mj-ea"/>
              <a:buAutoNum type="ea1ChtPeriod"/>
            </a:pP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實驗一 基本度量實驗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各班分至實驗室做實驗。實驗教室</a:t>
            </a:r>
            <a:r>
              <a:rPr lang="zh-TW" altLang="en-US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依第</a:t>
            </a:r>
            <a:r>
              <a:rPr lang="en-US" altLang="zh-TW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週之實驗室</a:t>
            </a:r>
            <a:r>
              <a:rPr lang="en-US" altLang="zh-TW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+R201</a:t>
            </a:r>
            <a:r>
              <a:rPr lang="zh-TW" altLang="en-US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43001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17B50B-2048-418E-A8B2-EDBD7264E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b="1" dirty="0">
                <a:solidFill>
                  <a:srgbClr val="0000FF"/>
                </a:solidFill>
                <a:latin typeface="華康古印體(P)" panose="03010500000000000000" pitchFamily="66" charset="-120"/>
                <a:ea typeface="華康古印體(P)" panose="03010500000000000000" pitchFamily="66" charset="-120"/>
              </a:rPr>
              <a:t>普物實驗上學期課程</a:t>
            </a:r>
            <a:endParaRPr lang="zh-TW" altLang="en-US" sz="4000" b="1" dirty="0">
              <a:solidFill>
                <a:srgbClr val="0000FF"/>
              </a:solidFill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ECCEBA12-2E5B-41AE-B10E-90E7B29021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025544"/>
              </p:ext>
            </p:extLst>
          </p:nvPr>
        </p:nvGraphicFramePr>
        <p:xfrm>
          <a:off x="899592" y="1233295"/>
          <a:ext cx="7632848" cy="5036672"/>
        </p:xfrm>
        <a:graphic>
          <a:graphicData uri="http://schemas.openxmlformats.org/drawingml/2006/table">
            <a:tbl>
              <a:tblPr/>
              <a:tblGrid>
                <a:gridCol w="5556325">
                  <a:extLst>
                    <a:ext uri="{9D8B030D-6E8A-4147-A177-3AD203B41FA5}">
                      <a16:colId xmlns:a16="http://schemas.microsoft.com/office/drawing/2014/main" val="2145812875"/>
                    </a:ext>
                  </a:extLst>
                </a:gridCol>
                <a:gridCol w="2076523">
                  <a:extLst>
                    <a:ext uri="{9D8B030D-6E8A-4147-A177-3AD203B41FA5}">
                      <a16:colId xmlns:a16="http://schemas.microsoft.com/office/drawing/2014/main" val="1822493467"/>
                    </a:ext>
                  </a:extLst>
                </a:gridCol>
              </a:tblGrid>
              <a:tr h="302782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b="1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實驗編號</a:t>
                      </a:r>
                      <a:r>
                        <a:rPr lang="en-US" altLang="zh-TW" sz="2400" b="1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400" b="1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名稱</a:t>
                      </a:r>
                    </a:p>
                  </a:txBody>
                  <a:tcPr marL="3971" marR="3971" marT="3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實驗室號碼</a:t>
                      </a:r>
                    </a:p>
                  </a:txBody>
                  <a:tcPr marL="3971" marR="3971" marT="3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177872"/>
                  </a:ext>
                </a:extLst>
              </a:tr>
              <a:tr h="602313">
                <a:tc>
                  <a:txBody>
                    <a:bodyPr/>
                    <a:lstStyle/>
                    <a:p>
                      <a:pPr marL="185738" indent="0" algn="l" defTabSz="914400" rtl="0" eaLnBrk="1" fontAlgn="ctr" latinLnBrk="0" hangingPunct="1"/>
                      <a:r>
                        <a:rPr lang="zh-TW" altLang="en-US" sz="24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實驗</a:t>
                      </a:r>
                      <a:r>
                        <a:rPr lang="en-US" altLang="zh-TW" sz="24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1: </a:t>
                      </a:r>
                      <a:r>
                        <a:rPr lang="zh-TW" altLang="en-US" sz="24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基本度量與數據分析 實驗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1" i="0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依第</a:t>
                      </a:r>
                      <a:r>
                        <a:rPr lang="en-US" altLang="zh-TW" sz="2400" b="1" i="0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2400" b="1" i="0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週之實驗室，</a:t>
                      </a:r>
                      <a:r>
                        <a:rPr lang="en-US" altLang="zh-TW" sz="2400" b="1" i="0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L</a:t>
                      </a:r>
                      <a:r>
                        <a:rPr lang="en-US" altLang="zh-TW" sz="2400" b="1" i="0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altLang="zh-TW" sz="2400" b="1" i="0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R201</a:t>
                      </a:r>
                      <a:endParaRPr lang="zh-TW" altLang="en-US" sz="24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971" marR="3971" marT="3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160024"/>
                  </a:ext>
                </a:extLst>
              </a:tr>
              <a:tr h="393145">
                <a:tc>
                  <a:txBody>
                    <a:bodyPr/>
                    <a:lstStyle/>
                    <a:p>
                      <a:pPr marL="185738" indent="0" algn="l" defTabSz="914400" rtl="0" eaLnBrk="1" fontAlgn="ctr" latinLnBrk="0" hangingPunct="1"/>
                      <a:r>
                        <a:rPr lang="zh-TW" altLang="en-US" sz="24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實驗</a:t>
                      </a:r>
                      <a:r>
                        <a:rPr lang="en-US" altLang="zh-TW" sz="24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2: </a:t>
                      </a:r>
                      <a:r>
                        <a:rPr lang="zh-TW" altLang="en-US" sz="24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運動軌跡和相關物理量測量 實驗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 </a:t>
                      </a:r>
                      <a:r>
                        <a:rPr lang="zh-TW" altLang="en-US" sz="2400" b="1" i="0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實驗室</a:t>
                      </a:r>
                    </a:p>
                  </a:txBody>
                  <a:tcPr marL="3971" marR="3971" marT="3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2307780"/>
                  </a:ext>
                </a:extLst>
              </a:tr>
              <a:tr h="393145">
                <a:tc>
                  <a:txBody>
                    <a:bodyPr/>
                    <a:lstStyle/>
                    <a:p>
                      <a:pPr marL="185738" indent="0" algn="l" defTabSz="914400" rtl="0" eaLnBrk="1" fontAlgn="ctr" latinLnBrk="0" hangingPunct="1"/>
                      <a:r>
                        <a:rPr lang="zh-TW" altLang="en-US" sz="24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實驗</a:t>
                      </a:r>
                      <a:r>
                        <a:rPr lang="en-US" altLang="zh-TW" sz="24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3: </a:t>
                      </a:r>
                      <a:r>
                        <a:rPr lang="zh-TW" altLang="en-US" sz="24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向心力 實驗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3F </a:t>
                      </a:r>
                      <a:r>
                        <a:rPr lang="zh-TW" altLang="en-US" sz="2400" b="1" i="0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實驗室</a:t>
                      </a:r>
                    </a:p>
                  </a:txBody>
                  <a:tcPr marL="3971" marR="3971" marT="3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175464"/>
                  </a:ext>
                </a:extLst>
              </a:tr>
              <a:tr h="393145">
                <a:tc>
                  <a:txBody>
                    <a:bodyPr/>
                    <a:lstStyle/>
                    <a:p>
                      <a:pPr marL="185738" indent="0" algn="l" defTabSz="914400" rtl="0" eaLnBrk="1" fontAlgn="ctr" latinLnBrk="0" hangingPunct="1"/>
                      <a:r>
                        <a:rPr lang="zh-TW" altLang="en-US" sz="24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實驗</a:t>
                      </a:r>
                      <a:r>
                        <a:rPr lang="en-US" altLang="zh-TW" sz="24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4: </a:t>
                      </a:r>
                      <a:r>
                        <a:rPr lang="zh-TW" altLang="en-US" sz="24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演示</a:t>
                      </a:r>
                      <a:r>
                        <a:rPr lang="en-US" altLang="zh-TW" sz="24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A: </a:t>
                      </a:r>
                      <a:r>
                        <a:rPr lang="zh-TW" altLang="en-US" sz="2400" b="1" i="0" u="none" strike="noStrike" kern="1200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運動學與力學篇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125 </a:t>
                      </a:r>
                      <a:r>
                        <a:rPr lang="zh-TW" altLang="en-US" sz="2400" b="1" i="0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實驗室</a:t>
                      </a:r>
                    </a:p>
                  </a:txBody>
                  <a:tcPr marL="3971" marR="3971" marT="3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3238965"/>
                  </a:ext>
                </a:extLst>
              </a:tr>
              <a:tr h="393145">
                <a:tc>
                  <a:txBody>
                    <a:bodyPr/>
                    <a:lstStyle/>
                    <a:p>
                      <a:pPr marL="185738" indent="0" algn="l" defTabSz="914400" rtl="0" eaLnBrk="1" fontAlgn="ctr" latinLnBrk="0" hangingPunct="1"/>
                      <a:r>
                        <a:rPr lang="zh-TW" altLang="en-US" sz="2400" b="1" i="0" u="none" strike="noStrike" kern="1200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實驗</a:t>
                      </a:r>
                      <a:r>
                        <a:rPr lang="en-US" altLang="zh-TW" sz="2400" b="1" i="0" u="none" strike="noStrike" kern="1200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5: </a:t>
                      </a:r>
                      <a:r>
                        <a:rPr lang="zh-TW" altLang="en-US" sz="2400" b="1" i="0" u="none" strike="noStrike" kern="1200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轉動慣量實驗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3F </a:t>
                      </a:r>
                      <a:r>
                        <a:rPr lang="zh-TW" altLang="en-US" sz="2400" b="1" i="0" u="none" strike="noStrike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實驗室</a:t>
                      </a:r>
                    </a:p>
                  </a:txBody>
                  <a:tcPr marL="3971" marR="3971" marT="3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18518"/>
                  </a:ext>
                </a:extLst>
              </a:tr>
              <a:tr h="393145">
                <a:tc>
                  <a:txBody>
                    <a:bodyPr/>
                    <a:lstStyle/>
                    <a:p>
                      <a:pPr marL="185738" indent="0" algn="l" defTabSz="914400" rtl="0" eaLnBrk="1" fontAlgn="ctr" latinLnBrk="0" hangingPunct="1"/>
                      <a:r>
                        <a:rPr lang="zh-TW" altLang="en-US" sz="2400" b="1" i="0" u="none" strike="noStrike" kern="1200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實驗</a:t>
                      </a:r>
                      <a:r>
                        <a:rPr lang="en-US" altLang="zh-TW" sz="2400" b="1" i="0" u="none" strike="noStrike" kern="1200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6: </a:t>
                      </a:r>
                      <a:r>
                        <a:rPr lang="zh-TW" altLang="en-US" sz="2400" b="1" i="0" u="none" strike="noStrike" kern="1200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取消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400" b="1" i="0" u="none" strike="noStrike" dirty="0">
                        <a:solidFill>
                          <a:srgbClr val="FF99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971" marR="3971" marT="3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753926"/>
                  </a:ext>
                </a:extLst>
              </a:tr>
              <a:tr h="393145">
                <a:tc>
                  <a:txBody>
                    <a:bodyPr/>
                    <a:lstStyle/>
                    <a:p>
                      <a:pPr marL="185738" indent="0" algn="l" defTabSz="914400" rtl="0" eaLnBrk="1" fontAlgn="ctr" latinLnBrk="0" hangingPunct="1"/>
                      <a:r>
                        <a:rPr lang="zh-TW" altLang="en-US" sz="2400" b="1" i="0" u="none" strike="noStrike" kern="1200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實驗</a:t>
                      </a:r>
                      <a:r>
                        <a:rPr lang="en-US" altLang="zh-TW" sz="2400" b="1" i="0" u="none" strike="noStrike" kern="1200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7: </a:t>
                      </a:r>
                      <a:r>
                        <a:rPr lang="zh-TW" altLang="en-US" sz="2400" b="1" i="0" u="none" strike="noStrike" kern="1200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一維與二維力學振盪及駐波 實驗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i="0" u="none" strike="noStrike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 </a:t>
                      </a:r>
                      <a:r>
                        <a:rPr lang="zh-TW" altLang="en-US" sz="2400" b="1" i="0" u="none" strike="noStrike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實驗室</a:t>
                      </a:r>
                    </a:p>
                  </a:txBody>
                  <a:tcPr marL="3971" marR="3971" marT="3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547051"/>
                  </a:ext>
                </a:extLst>
              </a:tr>
              <a:tr h="393145">
                <a:tc>
                  <a:txBody>
                    <a:bodyPr/>
                    <a:lstStyle/>
                    <a:p>
                      <a:pPr marL="185738" indent="0" algn="l" defTabSz="914400" rtl="0" eaLnBrk="1" fontAlgn="ctr" latinLnBrk="0" hangingPunct="1"/>
                      <a:r>
                        <a:rPr lang="zh-TW" altLang="en-US" sz="2400" b="1" i="0" u="none" strike="noStrike" kern="1200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實驗</a:t>
                      </a:r>
                      <a:r>
                        <a:rPr lang="en-US" altLang="zh-TW" sz="2400" b="1" i="0" u="none" strike="noStrike" kern="1200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8: </a:t>
                      </a:r>
                      <a:r>
                        <a:rPr lang="zh-TW" altLang="en-US" sz="2400" b="1" i="0" u="none" strike="noStrike" kern="1200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演示</a:t>
                      </a:r>
                      <a:r>
                        <a:rPr lang="en-US" altLang="zh-TW" sz="2400" b="1" i="0" u="none" strike="noStrike" kern="1200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B: </a:t>
                      </a:r>
                      <a:r>
                        <a:rPr lang="zh-TW" altLang="en-US" sz="2400" b="1" i="0" u="none" strike="noStrike" kern="1200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轉動力學篇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125 </a:t>
                      </a:r>
                      <a:r>
                        <a:rPr lang="zh-TW" altLang="en-US" sz="2400" b="1" i="0" u="none" strike="noStrike" dirty="0">
                          <a:solidFill>
                            <a:srgbClr val="FF99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實驗室</a:t>
                      </a:r>
                    </a:p>
                  </a:txBody>
                  <a:tcPr marL="3971" marR="3971" marT="3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198345"/>
                  </a:ext>
                </a:extLst>
              </a:tr>
              <a:tr h="393145">
                <a:tc>
                  <a:txBody>
                    <a:bodyPr/>
                    <a:lstStyle/>
                    <a:p>
                      <a:pPr marL="185738" indent="0" algn="l" fontAlgn="t"/>
                      <a:r>
                        <a:rPr lang="zh-TW" altLang="en-US" sz="2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實驗</a:t>
                      </a:r>
                      <a:r>
                        <a:rPr lang="en-US" altLang="zh-TW" sz="2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9: </a:t>
                      </a:r>
                      <a:r>
                        <a:rPr lang="zh-TW" altLang="en-US" sz="2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簡諧運動 實驗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202 </a:t>
                      </a:r>
                      <a:r>
                        <a:rPr lang="zh-TW" altLang="en-US" sz="2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實驗室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323940"/>
                  </a:ext>
                </a:extLst>
              </a:tr>
              <a:tr h="393145">
                <a:tc>
                  <a:txBody>
                    <a:bodyPr/>
                    <a:lstStyle/>
                    <a:p>
                      <a:pPr marL="185738" indent="0" algn="l" fontAlgn="t"/>
                      <a:r>
                        <a:rPr lang="zh-TW" altLang="en-US" sz="2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實驗</a:t>
                      </a:r>
                      <a:r>
                        <a:rPr lang="en-US" altLang="zh-TW" sz="2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10: </a:t>
                      </a:r>
                      <a:r>
                        <a:rPr lang="zh-TW" altLang="en-US" sz="2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熱力學實驗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201 </a:t>
                      </a:r>
                      <a:r>
                        <a:rPr lang="zh-TW" altLang="en-US" sz="2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實驗室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771857"/>
                  </a:ext>
                </a:extLst>
              </a:tr>
              <a:tr h="393145">
                <a:tc>
                  <a:txBody>
                    <a:bodyPr/>
                    <a:lstStyle/>
                    <a:p>
                      <a:pPr marL="185738" indent="0" algn="l" fontAlgn="t"/>
                      <a:r>
                        <a:rPr lang="zh-TW" altLang="en-US" sz="2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實驗</a:t>
                      </a:r>
                      <a:r>
                        <a:rPr lang="en-US" altLang="zh-TW" sz="2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 </a:t>
                      </a:r>
                      <a:r>
                        <a:rPr lang="zh-TW" altLang="en-US" sz="2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演示</a:t>
                      </a:r>
                      <a:r>
                        <a:rPr lang="en-US" altLang="zh-TW" sz="2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C: </a:t>
                      </a:r>
                      <a:r>
                        <a:rPr lang="zh-TW" altLang="en-US" sz="2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波動力學與熱力學篇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125 </a:t>
                      </a:r>
                      <a:r>
                        <a:rPr lang="zh-TW" altLang="en-US" sz="2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實驗室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04595"/>
                  </a:ext>
                </a:extLst>
              </a:tr>
            </a:tbl>
          </a:graphicData>
        </a:graphic>
      </p:graphicFrame>
      <p:sp>
        <p:nvSpPr>
          <p:cNvPr id="3" name="矩形 2">
            <a:extLst>
              <a:ext uri="{FF2B5EF4-FFF2-40B4-BE49-F238E27FC236}">
                <a16:creationId xmlns:a16="http://schemas.microsoft.com/office/drawing/2014/main" id="{50FBF40A-3F3E-49FC-92C6-AD24EDF62E88}"/>
              </a:ext>
            </a:extLst>
          </p:cNvPr>
          <p:cNvSpPr/>
          <p:nvPr/>
        </p:nvSpPr>
        <p:spPr>
          <a:xfrm>
            <a:off x="2267744" y="836712"/>
            <a:ext cx="4824536" cy="396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清華普物實驗：</a:t>
            </a:r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  <a:hlinkClick r:id="rId3"/>
              </a:rPr>
              <a:t>www.phys.nthu.edu.tw/~gplab</a:t>
            </a:r>
            <a:endParaRPr lang="en-US" altLang="zh-TW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724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E8848B08-85C9-4A33-BE43-12F206462299}"/>
              </a:ext>
            </a:extLst>
          </p:cNvPr>
          <p:cNvSpPr/>
          <p:nvPr/>
        </p:nvSpPr>
        <p:spPr>
          <a:xfrm>
            <a:off x="4283968" y="10277"/>
            <a:ext cx="45938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http://www.phys.nthu.edu.tw/~gplab/rules.html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FF6EF5C-5BC4-4618-B717-571C4C2A786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zh-TW" altLang="en-US" sz="4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實驗輪流表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92C3D8A-62CE-421F-97B0-48878D32A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645"/>
            <a:ext cx="9107171" cy="641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11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動作按鈕: 返回 6">
            <a:hlinkClick r:id="rId2" action="ppaction://hlinksldjump" highlightClick="1"/>
          </p:cNvPr>
          <p:cNvSpPr/>
          <p:nvPr/>
        </p:nvSpPr>
        <p:spPr>
          <a:xfrm>
            <a:off x="8676456" y="59591"/>
            <a:ext cx="288032" cy="36004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51520" y="683234"/>
            <a:ext cx="8640000" cy="52295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</a:pP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各實驗手冊</a:t>
            </a:r>
            <a:endParaRPr lang="en-US" altLang="zh-TW" sz="20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可於普物實驗網站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home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右側處點入實驗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/download.</a:t>
            </a:r>
            <a:endParaRPr lang="en-US" altLang="zh-TW" sz="20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學生自備</a:t>
            </a:r>
            <a:r>
              <a:rPr lang="en-US" altLang="zh-TW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TW" altLang="zh-TW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筆電</a:t>
            </a:r>
            <a:r>
              <a:rPr lang="zh-TW" altLang="en-US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，尺，智慧手機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攝影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…)</a:t>
            </a:r>
          </a:p>
          <a:p>
            <a:pPr>
              <a:lnSpc>
                <a:spcPct val="120000"/>
              </a:lnSpc>
            </a:pP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實驗需熟悉</a:t>
            </a:r>
            <a:endParaRPr lang="en-US" altLang="zh-TW" sz="20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實驗二 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運動軌跡與相關物理量實驗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及實驗三 向心力實驗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>
              <a:lnSpc>
                <a:spcPct val="120000"/>
              </a:lnSpc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 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光電計時器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Arduino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微控制器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</a:t>
            </a:r>
            <a:r>
              <a:rPr lang="en-US" altLang="zh-TW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NB</a:t>
            </a: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及預先</a:t>
            </a:r>
            <a:r>
              <a:rPr lang="en-US" altLang="zh-TW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Load</a:t>
            </a: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應用程式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)---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視講師規定。</a:t>
            </a:r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運動學相關實驗均可錄影分析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Logger Pro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分析軟體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校園版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)/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Tracker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免費軟體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):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實驗三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向心力會使用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直流電源供應器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，請熟悉其操作方式，定電壓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CV/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定電流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CC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的不同處及設定。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20000"/>
              </a:lnSpc>
            </a:pP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各器材使用手冊</a:t>
            </a:r>
            <a:r>
              <a:rPr lang="en-US" altLang="zh-TW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軟體</a:t>
            </a:r>
            <a:endParaRPr lang="en-US" altLang="zh-TW" sz="20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可於普物實驗網站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/resource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處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download.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A97B93F-2832-45D8-A2BE-D36A02DBF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 eaLnBrk="0" fontAlgn="base" latinLnBrk="0" hangingPunct="0"/>
            <a:r>
              <a:rPr kumimoji="1" lang="zh-TW" altLang="zh-TW" sz="4000" b="1" i="0" kern="1200" baseline="0" dirty="0">
                <a:ln>
                  <a:noFill/>
                </a:ln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實驗注意事項</a:t>
            </a:r>
            <a:endParaRPr lang="zh-TW" altLang="en-US" sz="40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7F0BA653-30D7-4DC7-8BBA-53DCBEE8151B}"/>
              </a:ext>
            </a:extLst>
          </p:cNvPr>
          <p:cNvSpPr/>
          <p:nvPr/>
        </p:nvSpPr>
        <p:spPr>
          <a:xfrm>
            <a:off x="143028" y="6174766"/>
            <a:ext cx="8856984" cy="36004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58775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zh-TW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演示課各助教下課要</a:t>
            </a: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</a:t>
            </a:r>
            <a:r>
              <a:rPr lang="en-US" altLang="zh-TW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實驗放置圖</a:t>
            </a:r>
            <a:r>
              <a:rPr lang="en-US" altLang="zh-TW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zh-TW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收</a:t>
            </a: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拾放置。</a:t>
            </a:r>
            <a:endParaRPr lang="zh-TW" altLang="zh-TW" sz="20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實驗成績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732161" y="1047172"/>
            <a:ext cx="6861174" cy="35218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建議配分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小考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(10%)</a:t>
            </a:r>
          </a:p>
          <a:p>
            <a:pPr>
              <a:lnSpc>
                <a:spcPct val="150000"/>
              </a:lnSpc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預報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(20%)</a:t>
            </a:r>
          </a:p>
          <a:p>
            <a:pPr>
              <a:lnSpc>
                <a:spcPct val="150000"/>
              </a:lnSpc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結報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(50%)</a:t>
            </a:r>
          </a:p>
          <a:p>
            <a:pPr>
              <a:lnSpc>
                <a:spcPct val="150000"/>
              </a:lnSpc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期末考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(20%)</a:t>
            </a: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實驗態度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違反實驗室規定扣分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需先告知學生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cxnSp>
        <p:nvCxnSpPr>
          <p:cNvPr id="5" name="直線接點 4"/>
          <p:cNvCxnSpPr/>
          <p:nvPr/>
        </p:nvCxnSpPr>
        <p:spPr>
          <a:xfrm>
            <a:off x="827584" y="4653136"/>
            <a:ext cx="720000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684448" y="4797617"/>
            <a:ext cx="7920000" cy="107965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班平均分 </a:t>
            </a:r>
            <a:r>
              <a:rPr lang="en-US" altLang="zh-TW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80~84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，平均若過高或需調分，給學生看總成績前，請與教授討論後再送出。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31B8A544-ACBE-4857-85A1-03B50004980F}"/>
              </a:ext>
            </a:extLst>
          </p:cNvPr>
          <p:cNvSpPr/>
          <p:nvPr/>
        </p:nvSpPr>
        <p:spPr>
          <a:xfrm>
            <a:off x="3920927" y="2564904"/>
            <a:ext cx="3672408" cy="1055608"/>
          </a:xfrm>
          <a:prstGeom prst="roundRect">
            <a:avLst/>
          </a:prstGeom>
          <a:solidFill>
            <a:srgbClr val="808080"/>
          </a:solidFill>
        </p:spPr>
        <p:txBody>
          <a:bodyPr wrap="square">
            <a:spAutoFit/>
          </a:bodyPr>
          <a:lstStyle/>
          <a:p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每次實驗報告成績須於</a:t>
            </a:r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1-2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週內給學生</a:t>
            </a:r>
            <a:endParaRPr lang="zh-TW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678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4A1A0B-B93D-4E85-BE5E-209843304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540" y="44624"/>
            <a:ext cx="5224368" cy="807840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數位學習系統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3236D1D-CAEE-4DAD-98FE-D49E0AC74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38" b="5689"/>
          <a:stretch/>
        </p:blipFill>
        <p:spPr>
          <a:xfrm>
            <a:off x="252480" y="689749"/>
            <a:ext cx="8640000" cy="346762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1F669BBB-FAE4-462A-BC42-E7C2C1075AA3}"/>
              </a:ext>
            </a:extLst>
          </p:cNvPr>
          <p:cNvSpPr/>
          <p:nvPr/>
        </p:nvSpPr>
        <p:spPr>
          <a:xfrm>
            <a:off x="252480" y="4850091"/>
            <a:ext cx="8640000" cy="18333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4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</a:t>
            </a:r>
            <a:r>
              <a:rPr lang="en-US" altLang="zh-TW" sz="24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24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學年度起提供</a:t>
            </a:r>
            <a:r>
              <a:rPr lang="en-US" altLang="zh-TW" sz="2400" dirty="0" err="1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eeclass</a:t>
            </a:r>
            <a:r>
              <a:rPr lang="zh-TW" altLang="en-US" sz="24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en-US" altLang="zh-TW" sz="24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eLearn</a:t>
            </a:r>
            <a:r>
              <a:rPr lang="zh-TW" altLang="en-US" sz="24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兩套數位學習平台，</a:t>
            </a:r>
            <a:r>
              <a:rPr lang="en-US" altLang="zh-TW" sz="24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iLMS</a:t>
            </a:r>
            <a:r>
              <a:rPr lang="zh-TW" altLang="en-US" sz="24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en-US" altLang="zh-TW" sz="24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Moodle</a:t>
            </a:r>
            <a:r>
              <a:rPr lang="zh-TW" altLang="en-US" sz="24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已於</a:t>
            </a:r>
            <a:r>
              <a:rPr lang="en-US" altLang="zh-TW" sz="24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24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學年度起停止匯入新學期課程及選課資料</a:t>
            </a:r>
            <a:b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4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相關訊息請參考：</a:t>
            </a:r>
            <a:r>
              <a:rPr lang="en-US" altLang="zh-TW" sz="2400" dirty="0">
                <a:solidFill>
                  <a:srgbClr val="0000C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 tooltip="校本部iLMS、 Moodle及南大校區Toplearn三套數位學習平台將自110學年度起停止匯入新學期課程及選課資料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https://ccc.site.nthu.edu.tw/p/406-1285-179631,r237.php?Lang=zh-tw</a:t>
            </a:r>
            <a:r>
              <a:rPr lang="en-US" altLang="zh-TW" sz="24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9242AFB-B0E2-4FED-ACC8-66C6BAA3A105}"/>
              </a:ext>
            </a:extLst>
          </p:cNvPr>
          <p:cNvSpPr/>
          <p:nvPr/>
        </p:nvSpPr>
        <p:spPr>
          <a:xfrm>
            <a:off x="241453" y="4263479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計算機與通訊中心 </a:t>
            </a:r>
            <a:r>
              <a:rPr lang="en-US" altLang="zh-TW" sz="2400" b="1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400" b="1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zh-TW" altLang="en-US" sz="2400" b="1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教學服務</a:t>
            </a:r>
            <a:r>
              <a:rPr lang="zh-TW" altLang="en-US" sz="2400" b="1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400" b="1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zh-TW" altLang="en-US" sz="2400" b="1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數位學習系統</a:t>
            </a:r>
            <a:endParaRPr lang="zh-TW" altLang="en-US" sz="2400" b="1" dirty="0">
              <a:solidFill>
                <a:srgbClr val="77777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05997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1E84A82C-AE26-4ABD-96AA-262FE3DC59E6}"/>
              </a:ext>
            </a:extLst>
          </p:cNvPr>
          <p:cNvSpPr/>
          <p:nvPr/>
        </p:nvSpPr>
        <p:spPr>
          <a:xfrm>
            <a:off x="374724" y="819869"/>
            <a:ext cx="8640000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eLearning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有提供</a:t>
            </a:r>
            <a:r>
              <a:rPr lang="zh-TW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課程合併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的服務，若有並班的需求，可寄信請計中</a:t>
            </a:r>
            <a:r>
              <a:rPr lang="en-US" altLang="zh-TW" sz="28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elearn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管理員增設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[</a:t>
            </a:r>
            <a:r>
              <a:rPr lang="zh-TW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元課程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]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班合併為一班來處理。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5B41467-69B6-47D2-98F5-ADAC63C18A69}"/>
              </a:ext>
            </a:extLst>
          </p:cNvPr>
          <p:cNvSpPr/>
          <p:nvPr/>
        </p:nvSpPr>
        <p:spPr>
          <a:xfrm>
            <a:off x="2483768" y="1671191"/>
            <a:ext cx="3961918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altLang="zh-TW" sz="2800" u="sng" dirty="0">
                <a:solidFill>
                  <a:srgbClr val="196AD4"/>
                </a:solidFill>
                <a:latin typeface="Helvetica Neue"/>
                <a:hlinkClick r:id="rId2"/>
              </a:rPr>
              <a:t>elearn@my.nthu.edu.tw</a:t>
            </a:r>
            <a:endParaRPr lang="zh-TW" altLang="en-US" sz="28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AC70178-463D-4F7F-912F-849714E7ABE1}"/>
              </a:ext>
            </a:extLst>
          </p:cNvPr>
          <p:cNvSpPr/>
          <p:nvPr/>
        </p:nvSpPr>
        <p:spPr>
          <a:xfrm>
            <a:off x="757600" y="2262356"/>
            <a:ext cx="8062872" cy="6093976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26282A"/>
                </a:solidFill>
                <a:latin typeface="Helvetica Neue"/>
              </a:rPr>
              <a:t>Subject: eLearn</a:t>
            </a:r>
            <a:r>
              <a:rPr lang="zh-TW" altLang="en-US" dirty="0">
                <a:solidFill>
                  <a:srgbClr val="26282A"/>
                </a:solidFill>
                <a:latin typeface="Helvetica Neue"/>
              </a:rPr>
              <a:t>普通物理實驗元課程申請</a:t>
            </a:r>
            <a:br>
              <a:rPr lang="zh-TW" altLang="en-US" dirty="0"/>
            </a:br>
            <a:br>
              <a:rPr lang="zh-TW" altLang="en-US" dirty="0"/>
            </a:br>
            <a:r>
              <a:rPr lang="en-US" altLang="zh-TW" dirty="0">
                <a:solidFill>
                  <a:srgbClr val="26282A"/>
                </a:solidFill>
                <a:latin typeface="Helvetica Neue"/>
              </a:rPr>
              <a:t>eLearn</a:t>
            </a:r>
            <a:r>
              <a:rPr lang="zh-TW" altLang="en-US" dirty="0">
                <a:solidFill>
                  <a:srgbClr val="26282A"/>
                </a:solidFill>
                <a:latin typeface="Helvetica Neue"/>
              </a:rPr>
              <a:t>員好：</a:t>
            </a:r>
            <a:br>
              <a:rPr lang="zh-TW" altLang="en-US" dirty="0"/>
            </a:br>
            <a:br>
              <a:rPr lang="zh-TW" altLang="en-US" dirty="0"/>
            </a:br>
            <a:r>
              <a:rPr lang="zh-TW" altLang="en-US" dirty="0">
                <a:solidFill>
                  <a:srgbClr val="26282A"/>
                </a:solidFill>
                <a:latin typeface="Helvetica Neue"/>
              </a:rPr>
              <a:t>已告知開課老師，想麻煩增設 </a:t>
            </a:r>
            <a:r>
              <a:rPr lang="en-US" altLang="zh-TW" dirty="0">
                <a:solidFill>
                  <a:srgbClr val="26282A"/>
                </a:solidFill>
                <a:latin typeface="Helvetica Neue"/>
              </a:rPr>
              <a:t>[</a:t>
            </a:r>
            <a:r>
              <a:rPr lang="zh-TW" altLang="en-US" dirty="0">
                <a:solidFill>
                  <a:srgbClr val="26282A"/>
                </a:solidFill>
                <a:latin typeface="Helvetica Neue"/>
              </a:rPr>
              <a:t>元課程</a:t>
            </a:r>
            <a:r>
              <a:rPr lang="en-US" altLang="zh-TW" dirty="0">
                <a:solidFill>
                  <a:srgbClr val="26282A"/>
                </a:solidFill>
                <a:latin typeface="Helvetica Neue"/>
              </a:rPr>
              <a:t>]</a:t>
            </a:r>
            <a:br>
              <a:rPr lang="zh-TW" altLang="en-US" dirty="0"/>
            </a:br>
            <a:r>
              <a:rPr lang="zh-TW" altLang="en-US" dirty="0">
                <a:solidFill>
                  <a:srgbClr val="26282A"/>
                </a:solidFill>
                <a:latin typeface="Helvetica Neue"/>
              </a:rPr>
              <a:t>普通物理實驗一</a:t>
            </a:r>
            <a:r>
              <a:rPr lang="en-US" altLang="zh-TW" dirty="0">
                <a:solidFill>
                  <a:srgbClr val="26282A"/>
                </a:solidFill>
                <a:latin typeface="Helvetica Neue"/>
              </a:rPr>
              <a:t>_11010PHYS101011-12</a:t>
            </a:r>
            <a:r>
              <a:rPr lang="zh-TW" altLang="en-US" dirty="0">
                <a:solidFill>
                  <a:srgbClr val="26282A"/>
                </a:solidFill>
                <a:latin typeface="Helvetica Neue"/>
              </a:rPr>
              <a:t>。</a:t>
            </a:r>
            <a:br>
              <a:rPr lang="zh-TW" altLang="en-US" dirty="0"/>
            </a:br>
            <a:br>
              <a:rPr lang="zh-TW" altLang="en-US" dirty="0"/>
            </a:br>
            <a:r>
              <a:rPr lang="zh-TW" altLang="en-US" dirty="0">
                <a:solidFill>
                  <a:srgbClr val="26282A"/>
                </a:solidFill>
                <a:latin typeface="Helvetica Neue"/>
              </a:rPr>
              <a:t>課程名字：普通物理實驗一</a:t>
            </a:r>
            <a:br>
              <a:rPr lang="zh-TW" altLang="en-US" dirty="0"/>
            </a:br>
            <a:r>
              <a:rPr lang="zh-TW" altLang="en-US" dirty="0">
                <a:solidFill>
                  <a:srgbClr val="26282A"/>
                </a:solidFill>
                <a:latin typeface="Helvetica Neue"/>
              </a:rPr>
              <a:t>開課教師：戴明鳳</a:t>
            </a:r>
            <a:br>
              <a:rPr lang="zh-TW" altLang="en-US" dirty="0"/>
            </a:br>
            <a:r>
              <a:rPr lang="zh-TW" altLang="en-US" dirty="0">
                <a:solidFill>
                  <a:srgbClr val="26282A"/>
                </a:solidFill>
                <a:latin typeface="Helvetica Neue"/>
              </a:rPr>
              <a:t>科號：</a:t>
            </a:r>
            <a:r>
              <a:rPr lang="en-US" altLang="zh-TW" dirty="0">
                <a:solidFill>
                  <a:srgbClr val="26282A"/>
                </a:solidFill>
                <a:latin typeface="Helvetica Neue"/>
              </a:rPr>
              <a:t>11010PHYS101011</a:t>
            </a:r>
            <a:br>
              <a:rPr lang="zh-TW" altLang="en-US" dirty="0"/>
            </a:br>
            <a:r>
              <a:rPr lang="zh-TW" altLang="en-US" dirty="0">
                <a:solidFill>
                  <a:srgbClr val="26282A"/>
                </a:solidFill>
                <a:latin typeface="Helvetica Neue"/>
              </a:rPr>
              <a:t>科號：</a:t>
            </a:r>
            <a:r>
              <a:rPr lang="en-US" altLang="zh-TW" dirty="0">
                <a:solidFill>
                  <a:srgbClr val="26282A"/>
                </a:solidFill>
                <a:latin typeface="Helvetica Neue"/>
              </a:rPr>
              <a:t>11010PHYS101012</a:t>
            </a:r>
            <a:br>
              <a:rPr lang="zh-TW" altLang="en-US" dirty="0"/>
            </a:br>
            <a:br>
              <a:rPr lang="zh-TW" altLang="en-US" dirty="0"/>
            </a:br>
            <a:r>
              <a:rPr lang="zh-TW" altLang="en-US" dirty="0">
                <a:solidFill>
                  <a:srgbClr val="26282A"/>
                </a:solidFill>
                <a:latin typeface="Helvetica Neue"/>
              </a:rPr>
              <a:t>助教姓名與學號：</a:t>
            </a:r>
            <a:br>
              <a:rPr lang="zh-TW" altLang="en-US" dirty="0"/>
            </a:br>
            <a:br>
              <a:rPr lang="zh-TW" altLang="en-US" sz="1400" dirty="0"/>
            </a:br>
            <a:r>
              <a:rPr lang="zh-TW" altLang="en-US" sz="1400" dirty="0">
                <a:solidFill>
                  <a:srgbClr val="26282A"/>
                </a:solidFill>
                <a:latin typeface="Helvetica Neue"/>
              </a:rPr>
              <a:t>鍾</a:t>
            </a:r>
            <a:r>
              <a:rPr lang="en-US" altLang="zh-TW" sz="1400" dirty="0">
                <a:solidFill>
                  <a:srgbClr val="26282A"/>
                </a:solidFill>
                <a:latin typeface="Helvetica Neue"/>
              </a:rPr>
              <a:t>OO</a:t>
            </a:r>
            <a:r>
              <a:rPr lang="zh-TW" altLang="en-US" sz="1400" dirty="0">
                <a:solidFill>
                  <a:srgbClr val="26282A"/>
                </a:solidFill>
                <a:latin typeface="Helvetica Neue"/>
              </a:rPr>
              <a:t> </a:t>
            </a:r>
            <a:r>
              <a:rPr lang="en-US" altLang="zh-TW" sz="1400" dirty="0">
                <a:solidFill>
                  <a:srgbClr val="26282A"/>
                </a:solidFill>
                <a:latin typeface="Helvetica Neue"/>
              </a:rPr>
              <a:t>107022XXX</a:t>
            </a:r>
            <a:br>
              <a:rPr lang="zh-TW" altLang="en-US" sz="1400" dirty="0"/>
            </a:br>
            <a:r>
              <a:rPr lang="zh-TW" altLang="en-US" sz="1400" dirty="0">
                <a:solidFill>
                  <a:srgbClr val="26282A"/>
                </a:solidFill>
                <a:latin typeface="Helvetica Neue"/>
              </a:rPr>
              <a:t>李</a:t>
            </a:r>
            <a:r>
              <a:rPr lang="en-US" altLang="zh-TW" sz="1400" dirty="0">
                <a:solidFill>
                  <a:srgbClr val="26282A"/>
                </a:solidFill>
                <a:latin typeface="Helvetica Neue"/>
              </a:rPr>
              <a:t>OO</a:t>
            </a:r>
            <a:r>
              <a:rPr lang="zh-TW" altLang="en-US" sz="1400" dirty="0">
                <a:solidFill>
                  <a:srgbClr val="26282A"/>
                </a:solidFill>
                <a:latin typeface="Helvetica Neue"/>
              </a:rPr>
              <a:t> </a:t>
            </a:r>
            <a:r>
              <a:rPr lang="en-US" altLang="zh-TW" sz="1400" dirty="0">
                <a:solidFill>
                  <a:srgbClr val="26282A"/>
                </a:solidFill>
                <a:latin typeface="Helvetica Neue"/>
              </a:rPr>
              <a:t>106022XXX</a:t>
            </a:r>
            <a:br>
              <a:rPr lang="zh-TW" altLang="en-US" sz="1400" dirty="0"/>
            </a:br>
            <a:r>
              <a:rPr lang="zh-TW" altLang="en-US" sz="1400" dirty="0">
                <a:solidFill>
                  <a:srgbClr val="26282A"/>
                </a:solidFill>
                <a:latin typeface="Helvetica Neue"/>
              </a:rPr>
              <a:t>陳</a:t>
            </a:r>
            <a:r>
              <a:rPr lang="en-US" altLang="zh-TW" sz="1400" dirty="0">
                <a:solidFill>
                  <a:srgbClr val="26282A"/>
                </a:solidFill>
                <a:latin typeface="Helvetica Neue"/>
              </a:rPr>
              <a:t>OO</a:t>
            </a:r>
            <a:r>
              <a:rPr lang="zh-TW" altLang="en-US" sz="1400" dirty="0">
                <a:solidFill>
                  <a:srgbClr val="26282A"/>
                </a:solidFill>
                <a:latin typeface="Helvetica Neue"/>
              </a:rPr>
              <a:t> </a:t>
            </a:r>
            <a:r>
              <a:rPr lang="en-US" altLang="zh-TW" sz="1400" dirty="0">
                <a:solidFill>
                  <a:srgbClr val="26282A"/>
                </a:solidFill>
                <a:latin typeface="Helvetica Neue"/>
              </a:rPr>
              <a:t>109022XXX</a:t>
            </a:r>
            <a:br>
              <a:rPr lang="zh-TW" altLang="en-US" sz="1400" dirty="0"/>
            </a:br>
            <a:r>
              <a:rPr lang="zh-TW" altLang="en-US" sz="1400" dirty="0">
                <a:solidFill>
                  <a:srgbClr val="26282A"/>
                </a:solidFill>
                <a:latin typeface="Helvetica Neue"/>
              </a:rPr>
              <a:t>林</a:t>
            </a:r>
            <a:r>
              <a:rPr lang="en-US" altLang="zh-TW" sz="1400" dirty="0">
                <a:solidFill>
                  <a:srgbClr val="26282A"/>
                </a:solidFill>
                <a:latin typeface="Helvetica Neue"/>
              </a:rPr>
              <a:t>OO</a:t>
            </a:r>
            <a:r>
              <a:rPr lang="zh-TW" altLang="en-US" sz="1400" dirty="0">
                <a:solidFill>
                  <a:srgbClr val="26282A"/>
                </a:solidFill>
                <a:latin typeface="Helvetica Neue"/>
              </a:rPr>
              <a:t> </a:t>
            </a:r>
            <a:r>
              <a:rPr lang="en-US" altLang="zh-TW" sz="1400" dirty="0">
                <a:solidFill>
                  <a:srgbClr val="26282A"/>
                </a:solidFill>
                <a:latin typeface="Helvetica Neue"/>
              </a:rPr>
              <a:t>107022XXX</a:t>
            </a:r>
            <a:br>
              <a:rPr lang="zh-TW" altLang="en-US" sz="1400" dirty="0"/>
            </a:br>
            <a:r>
              <a:rPr lang="zh-TW" altLang="en-US" sz="1400" dirty="0">
                <a:solidFill>
                  <a:srgbClr val="26282A"/>
                </a:solidFill>
                <a:latin typeface="Helvetica Neue"/>
              </a:rPr>
              <a:t>陳</a:t>
            </a:r>
            <a:r>
              <a:rPr lang="en-US" altLang="zh-TW" sz="1400" dirty="0">
                <a:solidFill>
                  <a:srgbClr val="26282A"/>
                </a:solidFill>
                <a:latin typeface="Helvetica Neue"/>
              </a:rPr>
              <a:t>OO</a:t>
            </a:r>
            <a:r>
              <a:rPr lang="zh-TW" altLang="en-US" sz="1400" dirty="0">
                <a:solidFill>
                  <a:srgbClr val="26282A"/>
                </a:solidFill>
                <a:latin typeface="Helvetica Neue"/>
              </a:rPr>
              <a:t> </a:t>
            </a:r>
            <a:r>
              <a:rPr lang="en-US" altLang="zh-TW" sz="1400" dirty="0">
                <a:solidFill>
                  <a:srgbClr val="26282A"/>
                </a:solidFill>
                <a:latin typeface="Helvetica Neue"/>
              </a:rPr>
              <a:t>107022XXX</a:t>
            </a:r>
            <a:br>
              <a:rPr lang="zh-TW" altLang="en-US" dirty="0"/>
            </a:br>
            <a:br>
              <a:rPr lang="zh-TW" altLang="en-US" dirty="0"/>
            </a:br>
            <a:r>
              <a:rPr lang="zh-TW" altLang="en-US" dirty="0">
                <a:solidFill>
                  <a:srgbClr val="26282A"/>
                </a:solidFill>
                <a:latin typeface="Helvetica Neue"/>
              </a:rPr>
              <a:t>謝謝</a:t>
            </a:r>
            <a:br>
              <a:rPr lang="zh-TW" altLang="en-US" dirty="0"/>
            </a:br>
            <a:br>
              <a:rPr lang="zh-TW" altLang="en-US" dirty="0"/>
            </a:br>
            <a:r>
              <a:rPr lang="zh-TW" altLang="en-US" dirty="0">
                <a:solidFill>
                  <a:srgbClr val="26282A"/>
                </a:solidFill>
                <a:latin typeface="Helvetica Neue"/>
              </a:rPr>
              <a:t>     敬上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01B5F2D-2F4A-4EC8-B6E5-39C3340FC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4000" b="1" kern="120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增設</a:t>
            </a:r>
            <a:r>
              <a:rPr lang="en-US" altLang="zh-TW" sz="4000" b="1" kern="120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[</a:t>
            </a:r>
            <a:r>
              <a:rPr lang="zh-TW" altLang="zh-TW" sz="4000" b="1" kern="120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元課程</a:t>
            </a:r>
            <a:r>
              <a:rPr lang="en-US" altLang="zh-TW" sz="4000" b="1" kern="120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]</a:t>
            </a:r>
            <a:endParaRPr lang="zh-TW" altLang="en-US" sz="6000" b="1" dirty="0">
              <a:solidFill>
                <a:srgbClr val="0000FF"/>
              </a:solidFill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D7E5944-5B0D-405D-BA30-D88B1188D55F}"/>
              </a:ext>
            </a:extLst>
          </p:cNvPr>
          <p:cNvSpPr/>
          <p:nvPr/>
        </p:nvSpPr>
        <p:spPr>
          <a:xfrm>
            <a:off x="5175201" y="3573016"/>
            <a:ext cx="2430474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altLang="zh-TW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---</a:t>
            </a:r>
            <a:r>
              <a:rPr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合併後課程名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2CE6005-9010-4F67-AC7E-768A8B026FAA}"/>
              </a:ext>
            </a:extLst>
          </p:cNvPr>
          <p:cNvSpPr/>
          <p:nvPr/>
        </p:nvSpPr>
        <p:spPr>
          <a:xfrm>
            <a:off x="4019539" y="4148426"/>
            <a:ext cx="4584909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altLang="zh-TW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---</a:t>
            </a:r>
            <a:r>
              <a:rPr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原課程名，教師，待合併科號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85EABE0-742C-40F1-A28B-866CBEA674EC}"/>
              </a:ext>
            </a:extLst>
          </p:cNvPr>
          <p:cNvSpPr/>
          <p:nvPr/>
        </p:nvSpPr>
        <p:spPr>
          <a:xfrm>
            <a:off x="4019539" y="5586438"/>
            <a:ext cx="3661580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altLang="zh-TW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---</a:t>
            </a:r>
            <a:r>
              <a:rPr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合併後所有助教與學號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FF785CF-89F8-48BB-A317-553AAB552CBD}"/>
              </a:ext>
            </a:extLst>
          </p:cNvPr>
          <p:cNvSpPr/>
          <p:nvPr/>
        </p:nvSpPr>
        <p:spPr>
          <a:xfrm>
            <a:off x="5272717" y="2204864"/>
            <a:ext cx="1199367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altLang="zh-TW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---</a:t>
            </a:r>
            <a:r>
              <a:rPr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信件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A7EA0E7-D389-4356-8839-B8E3A162E268}"/>
              </a:ext>
            </a:extLst>
          </p:cNvPr>
          <p:cNvSpPr/>
          <p:nvPr/>
        </p:nvSpPr>
        <p:spPr>
          <a:xfrm>
            <a:off x="9910235" y="188640"/>
            <a:ext cx="4572000" cy="627864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>
                <a:solidFill>
                  <a:srgbClr val="17365D"/>
                </a:solidFill>
                <a:latin typeface="Arial" panose="020B0604020202020204" pitchFamily="34" charset="0"/>
              </a:rPr>
              <a:t>芳瑜 您好：</a:t>
            </a:r>
            <a:endParaRPr lang="zh-TW" altLang="en-US" dirty="0">
              <a:solidFill>
                <a:srgbClr val="1D2228"/>
              </a:solidFill>
              <a:latin typeface="Times New Roman" panose="02020603050405020304" pitchFamily="18" charset="0"/>
            </a:endParaRPr>
          </a:p>
          <a:p>
            <a:pPr indent="304800"/>
            <a:r>
              <a:rPr lang="zh-TW" altLang="en-US" dirty="0">
                <a:solidFill>
                  <a:srgbClr val="17365D"/>
                </a:solidFill>
                <a:latin typeface="Arial" panose="020B0604020202020204" pitchFamily="34" charset="0"/>
              </a:rPr>
              <a:t>謝謝您的來信，已完成您提到的元課程建置並已完成子課程連結。已完成執行第一次子課程連結及按子課程班別分組。之後分組名單整理，若需異動就要麻煩老師或助教手動針對名單處理哦。</a:t>
            </a:r>
            <a:endParaRPr lang="zh-TW" altLang="en-US" dirty="0">
              <a:solidFill>
                <a:srgbClr val="1D2228"/>
              </a:solidFill>
              <a:latin typeface="Times New Roman" panose="02020603050405020304" pitchFamily="18" charset="0"/>
            </a:endParaRPr>
          </a:p>
          <a:p>
            <a:pPr indent="304800"/>
            <a:r>
              <a:rPr lang="zh-TW" altLang="en-US" dirty="0">
                <a:solidFill>
                  <a:srgbClr val="17365D"/>
                </a:solidFill>
                <a:latin typeface="Arial" panose="020B0604020202020204" pitchFamily="34" charset="0"/>
              </a:rPr>
              <a:t>但其中普通物理實驗二</a:t>
            </a:r>
            <a:r>
              <a:rPr lang="en-US" altLang="zh-TW" dirty="0">
                <a:solidFill>
                  <a:srgbClr val="17365D"/>
                </a:solidFill>
                <a:latin typeface="Arial" panose="020B0604020202020204" pitchFamily="34" charset="0"/>
              </a:rPr>
              <a:t>_11320PHYS102015-16</a:t>
            </a:r>
            <a:r>
              <a:rPr lang="zh-TW" altLang="en-US" dirty="0">
                <a:solidFill>
                  <a:srgbClr val="17365D"/>
                </a:solidFill>
                <a:latin typeface="Arial" panose="020B0604020202020204" pitchFamily="34" charset="0"/>
              </a:rPr>
              <a:t>系統中授課老師是戴明鳳老師！另外，</a:t>
            </a:r>
            <a:r>
              <a:rPr lang="en-US" altLang="zh-TW" dirty="0">
                <a:solidFill>
                  <a:srgbClr val="17365D"/>
                </a:solidFill>
                <a:latin typeface="Arial" panose="020B0604020202020204" pitchFamily="34" charset="0"/>
              </a:rPr>
              <a:t>[</a:t>
            </a:r>
            <a:r>
              <a:rPr lang="zh-TW" altLang="en-US" dirty="0">
                <a:solidFill>
                  <a:srgbClr val="17365D"/>
                </a:solidFill>
                <a:latin typeface="Arial" panose="020B0604020202020204" pitchFamily="34" charset="0"/>
              </a:rPr>
              <a:t>元課程</a:t>
            </a:r>
            <a:r>
              <a:rPr lang="en-US" altLang="zh-TW" dirty="0">
                <a:solidFill>
                  <a:srgbClr val="17365D"/>
                </a:solidFill>
                <a:latin typeface="Arial" panose="020B0604020202020204" pitchFamily="34" charset="0"/>
              </a:rPr>
              <a:t>]11320PHYS102015-16</a:t>
            </a:r>
            <a:r>
              <a:rPr lang="zh-TW" altLang="en-US" dirty="0">
                <a:solidFill>
                  <a:srgbClr val="17365D"/>
                </a:solidFill>
                <a:latin typeface="Arial" panose="020B0604020202020204" pitchFamily="34" charset="0"/>
              </a:rPr>
              <a:t>，助教尚未帶入，因原本</a:t>
            </a:r>
            <a:r>
              <a:rPr lang="en-US" altLang="zh-TW" dirty="0">
                <a:solidFill>
                  <a:srgbClr val="17365D"/>
                </a:solidFill>
                <a:latin typeface="Arial" panose="020B0604020202020204" pitchFamily="34" charset="0"/>
              </a:rPr>
              <a:t>11320PHYS102015</a:t>
            </a:r>
            <a:r>
              <a:rPr lang="zh-TW" altLang="en-US" dirty="0">
                <a:solidFill>
                  <a:srgbClr val="17365D"/>
                </a:solidFill>
                <a:latin typeface="Arial" panose="020B0604020202020204" pitchFamily="34" charset="0"/>
              </a:rPr>
              <a:t>及</a:t>
            </a:r>
            <a:r>
              <a:rPr lang="en-US" altLang="zh-TW" dirty="0">
                <a:solidFill>
                  <a:srgbClr val="17365D"/>
                </a:solidFill>
                <a:latin typeface="Arial" panose="020B0604020202020204" pitchFamily="34" charset="0"/>
              </a:rPr>
              <a:t>11320PHYS102016</a:t>
            </a:r>
            <a:r>
              <a:rPr lang="zh-TW" altLang="en-US" dirty="0">
                <a:solidFill>
                  <a:srgbClr val="17365D"/>
                </a:solidFill>
                <a:latin typeface="Arial" panose="020B0604020202020204" pitchFamily="34" charset="0"/>
              </a:rPr>
              <a:t>沒有設定助教，因此沒有助教帶入哦！</a:t>
            </a:r>
            <a:endParaRPr lang="zh-TW" altLang="en-US" dirty="0">
              <a:solidFill>
                <a:srgbClr val="1D2228"/>
              </a:solidFill>
              <a:latin typeface="Times New Roman" panose="02020603050405020304" pitchFamily="18" charset="0"/>
            </a:endParaRPr>
          </a:p>
          <a:p>
            <a:pPr indent="304800"/>
            <a:r>
              <a:rPr lang="zh-TW" altLang="en-US" dirty="0">
                <a:solidFill>
                  <a:srgbClr val="17365D"/>
                </a:solidFill>
                <a:latin typeface="Arial" panose="020B0604020202020204" pitchFamily="34" charset="0"/>
              </a:rPr>
              <a:t> </a:t>
            </a:r>
            <a:endParaRPr lang="zh-TW" altLang="en-US" dirty="0">
              <a:solidFill>
                <a:srgbClr val="1D2228"/>
              </a:solidFill>
              <a:latin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17365D"/>
                </a:solidFill>
                <a:latin typeface="Arial" panose="020B0604020202020204" pitchFamily="34" charset="0"/>
              </a:rPr>
              <a:t>以下資訊提供給您或請您轉達助教參考：</a:t>
            </a:r>
            <a:endParaRPr lang="zh-TW" altLang="en-US" dirty="0">
              <a:solidFill>
                <a:srgbClr val="1D2228"/>
              </a:solidFill>
              <a:latin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17365D"/>
                </a:solidFill>
                <a:latin typeface="Arial" panose="020B0604020202020204" pitchFamily="34" charset="0"/>
              </a:rPr>
              <a:t>● 平台於寒假升級囉！新學期開學舉辦</a:t>
            </a:r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平台操作教學課程（除常用功能外、同時介紹升級後功能）</a:t>
            </a:r>
            <a:r>
              <a:rPr lang="zh-TW" altLang="en-US" dirty="0">
                <a:solidFill>
                  <a:srgbClr val="17365D"/>
                </a:solidFill>
                <a:latin typeface="Arial" panose="020B0604020202020204" pitchFamily="34" charset="0"/>
              </a:rPr>
              <a:t>，歡迎有需要的老師與助教報名參加：</a:t>
            </a:r>
            <a:r>
              <a:rPr lang="en-US" altLang="zh-TW" sz="2400" u="sng" dirty="0">
                <a:solidFill>
                  <a:srgbClr val="4079AA"/>
                </a:solidFill>
                <a:latin typeface="Arial" panose="020B0604020202020204" pitchFamily="34" charset="0"/>
                <a:hlinkClick r:id="rId3"/>
              </a:rPr>
              <a:t>https://bit.ly/elearn11320</a:t>
            </a:r>
            <a:r>
              <a:rPr lang="zh-TW" altLang="en-US" dirty="0">
                <a:solidFill>
                  <a:srgbClr val="17365D"/>
                </a:solidFill>
                <a:latin typeface="Arial" panose="020B0604020202020204" pitchFamily="34" charset="0"/>
              </a:rPr>
              <a:t>。</a:t>
            </a:r>
            <a:endParaRPr lang="zh-TW" altLang="en-US" dirty="0">
              <a:solidFill>
                <a:srgbClr val="1D2228"/>
              </a:solidFill>
              <a:latin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17365D"/>
                </a:solidFill>
                <a:latin typeface="Arial" panose="020B0604020202020204" pitchFamily="34" charset="0"/>
              </a:rPr>
              <a:t> </a:t>
            </a:r>
            <a:endParaRPr lang="zh-TW" altLang="en-US" dirty="0">
              <a:solidFill>
                <a:srgbClr val="1D2228"/>
              </a:solidFill>
              <a:latin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17365D"/>
                </a:solidFill>
                <a:latin typeface="Arial" panose="020B0604020202020204" pitchFamily="34" charset="0"/>
              </a:rPr>
              <a:t>若您有任何</a:t>
            </a:r>
            <a:r>
              <a:rPr lang="en-US" altLang="zh-TW" dirty="0">
                <a:solidFill>
                  <a:srgbClr val="17365D"/>
                </a:solidFill>
                <a:latin typeface="Arial" panose="020B0604020202020204" pitchFamily="34" charset="0"/>
              </a:rPr>
              <a:t>eLearn</a:t>
            </a:r>
            <a:r>
              <a:rPr lang="zh-TW" altLang="en-US" dirty="0">
                <a:solidFill>
                  <a:srgbClr val="17365D"/>
                </a:solidFill>
                <a:latin typeface="Arial" panose="020B0604020202020204" pitchFamily="34" charset="0"/>
              </a:rPr>
              <a:t>數位學習平台問題，歡迎您再來信詢問</a:t>
            </a:r>
            <a:endParaRPr lang="zh-TW" altLang="en-US" dirty="0">
              <a:solidFill>
                <a:srgbClr val="1D2228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807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641DEB0-FF99-474E-8B35-9CBD8004A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8763" y="59662"/>
            <a:ext cx="5224368" cy="80784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薪資申請</a:t>
            </a:r>
            <a:r>
              <a:rPr lang="en-US" altLang="zh-TW" sz="4400" b="1" baseline="-25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400" b="1" baseline="-25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請注意信件通知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5B9C17C-C6CF-4177-A408-B9C964E6BFBD}"/>
              </a:ext>
            </a:extLst>
          </p:cNvPr>
          <p:cNvSpPr/>
          <p:nvPr/>
        </p:nvSpPr>
        <p:spPr>
          <a:xfrm>
            <a:off x="181129" y="1414862"/>
            <a:ext cx="8962871" cy="41292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000" b="1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學習型</a:t>
            </a:r>
            <a:r>
              <a:rPr lang="en-US" altLang="zh-TW" sz="2000" b="1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000" b="1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申請紙本文件會放在</a:t>
            </a:r>
            <a:r>
              <a:rPr lang="zh-TW" altLang="en-US" sz="2000" b="1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實驗簽到單</a:t>
            </a:r>
            <a:r>
              <a:rPr lang="zh-TW" altLang="en-US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旁</a:t>
            </a:r>
            <a:r>
              <a:rPr lang="en-US" altLang="zh-TW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000" dirty="0">
              <a:solidFill>
                <a:srgbClr val="1D222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sz="2000" b="1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研究生助教獎助金登錄</a:t>
            </a:r>
          </a:p>
          <a:p>
            <a:pPr marL="628650" indent="-628650" defTabSz="461963">
              <a:lnSpc>
                <a:spcPct val="110000"/>
              </a:lnSpc>
            </a:pPr>
            <a:r>
              <a:rPr lang="zh-TW" altLang="en-US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填寫資訊及需上傳的文件，請再</a:t>
            </a:r>
            <a:endParaRPr lang="en-US" altLang="zh-TW" sz="2000" dirty="0">
              <a:solidFill>
                <a:srgbClr val="1D222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8650" indent="-628650" defTabSz="461963">
              <a:lnSpc>
                <a:spcPct val="110000"/>
              </a:lnSpc>
            </a:pPr>
            <a:r>
              <a:rPr lang="zh-TW" altLang="en-US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上傳。並提醒建如審核，謝謝：）</a:t>
            </a:r>
          </a:p>
          <a:p>
            <a:pPr marL="628650" indent="-628650">
              <a:lnSpc>
                <a:spcPct val="110000"/>
              </a:lnSpc>
            </a:pPr>
            <a:r>
              <a:rPr lang="en-US" altLang="zh-TW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助理登錄系統步驟</a:t>
            </a:r>
            <a:r>
              <a:rPr lang="en-US" altLang="zh-TW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sz="2000" dirty="0">
              <a:solidFill>
                <a:srgbClr val="1D222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616075" indent="-987425">
              <a:lnSpc>
                <a:spcPct val="110000"/>
              </a:lnSpc>
            </a:pPr>
            <a:r>
              <a:rPr lang="zh-TW" altLang="en-US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en-US" altLang="zh-TW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Step1_</a:t>
            </a:r>
            <a:r>
              <a:rPr lang="zh-TW" altLang="en-US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請用</a:t>
            </a:r>
            <a:r>
              <a:rPr lang="en-US" altLang="zh-TW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chrome</a:t>
            </a:r>
            <a:r>
              <a:rPr lang="zh-TW" altLang="en-US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登入：</a:t>
            </a:r>
            <a:r>
              <a:rPr lang="zh-TW" altLang="en-US" sz="2000" b="1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校務資訊系統</a:t>
            </a:r>
            <a:r>
              <a:rPr lang="en-US" altLang="zh-TW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--&gt;</a:t>
            </a:r>
            <a:r>
              <a:rPr lang="zh-TW" altLang="en-US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「計畫差勤及臨時工時登錄系統」</a:t>
            </a:r>
            <a:r>
              <a:rPr lang="en-US" altLang="zh-TW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--&gt;</a:t>
            </a:r>
            <a:r>
              <a:rPr lang="zh-TW" altLang="en-US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「助理登錄系統」</a:t>
            </a:r>
          </a:p>
          <a:p>
            <a:pPr marL="1616075" indent="-987425">
              <a:lnSpc>
                <a:spcPct val="110000"/>
              </a:lnSpc>
            </a:pPr>
            <a:r>
              <a:rPr lang="zh-TW" altLang="en-US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en-US" altLang="zh-TW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Step2_</a:t>
            </a:r>
            <a:r>
              <a:rPr lang="zh-TW" altLang="en-US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資料登錄</a:t>
            </a:r>
            <a:r>
              <a:rPr lang="en-US" altLang="zh-TW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申請文件請本人及授課老師簽名後，將文件</a:t>
            </a:r>
            <a:r>
              <a:rPr lang="zh-TW" altLang="en-US" sz="2000" u="sng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</a:t>
            </a:r>
            <a:r>
              <a:rPr lang="zh-TW" altLang="en-US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至「</a:t>
            </a:r>
            <a:r>
              <a:rPr lang="zh-TW" altLang="en-US" sz="2000" b="1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助理登錄系統</a:t>
            </a:r>
            <a:r>
              <a:rPr lang="zh-TW" altLang="en-US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」－歷史功能（右側紅色＋的橘色</a:t>
            </a:r>
            <a:r>
              <a:rPr lang="en-US" altLang="zh-TW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mark</a:t>
            </a:r>
            <a:r>
              <a:rPr lang="zh-TW" altLang="en-US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）－申請單歷史－藍色雲端</a:t>
            </a:r>
            <a:endParaRPr lang="en-US" altLang="zh-TW" sz="2000" dirty="0">
              <a:solidFill>
                <a:srgbClr val="1D222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sz="2000" b="1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勞保型</a:t>
            </a:r>
            <a:r>
              <a:rPr lang="en-US" altLang="zh-TW" sz="2000" b="1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endParaRPr lang="zh-TW" altLang="en-US" sz="2000" b="1" dirty="0">
              <a:solidFill>
                <a:srgbClr val="1D222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若希望走勞保的研究生</a:t>
            </a:r>
            <a:r>
              <a:rPr lang="en-US" altLang="zh-TW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</a:t>
            </a:r>
            <a:r>
              <a:rPr lang="zh-TW" altLang="en-US" sz="2000" dirty="0">
                <a:solidFill>
                  <a:srgbClr val="1D22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，請盡快抽空直接到物理系辦登錄喔 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D5B703F-D67B-434D-B1F6-15B6D1D27E75}"/>
              </a:ext>
            </a:extLst>
          </p:cNvPr>
          <p:cNvSpPr/>
          <p:nvPr/>
        </p:nvSpPr>
        <p:spPr>
          <a:xfrm>
            <a:off x="2240" y="868606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研究生助教</a:t>
            </a:r>
            <a:r>
              <a:rPr lang="en-US" altLang="zh-TW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C1D2514-ED52-4321-A67D-C85DA59B5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855" y="1090917"/>
            <a:ext cx="2232248" cy="1976257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03A2B654-8BF2-47AB-A085-662F6236B737}"/>
              </a:ext>
            </a:extLst>
          </p:cNvPr>
          <p:cNvSpPr txBox="1">
            <a:spLocks/>
          </p:cNvSpPr>
          <p:nvPr/>
        </p:nvSpPr>
        <p:spPr>
          <a:xfrm>
            <a:off x="0" y="5767083"/>
            <a:ext cx="9144000" cy="89078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n-US"/>
            </a:defPPr>
            <a:lvl1pPr algn="ctr" defTabSz="514350">
              <a:lnSpc>
                <a:spcPct val="85000"/>
              </a:lnSpc>
              <a:spcBef>
                <a:spcPct val="0"/>
              </a:spcBef>
              <a:buNone/>
              <a:defRPr sz="4000" b="1" spc="-28" baseline="0">
                <a:solidFill>
                  <a:srgbClr val="1D2228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zh-TW" sz="2400" dirty="0">
                <a:solidFill>
                  <a:srgbClr val="0000FF"/>
                </a:solidFill>
                <a:cs typeface="+mn-cs"/>
              </a:rPr>
              <a:t>【</a:t>
            </a:r>
            <a:r>
              <a:rPr lang="zh-TW" altLang="en-US" sz="2400" dirty="0">
                <a:solidFill>
                  <a:srgbClr val="0000FF"/>
                </a:solidFill>
                <a:cs typeface="+mn-cs"/>
              </a:rPr>
              <a:t>大學生助教</a:t>
            </a:r>
            <a:r>
              <a:rPr lang="en-US" altLang="zh-TW" sz="2400" dirty="0">
                <a:solidFill>
                  <a:srgbClr val="0000FF"/>
                </a:solidFill>
                <a:cs typeface="+mn-cs"/>
              </a:rPr>
              <a:t>】</a:t>
            </a:r>
          </a:p>
          <a:p>
            <a:pPr algn="l">
              <a:lnSpc>
                <a:spcPct val="150000"/>
              </a:lnSpc>
            </a:pPr>
            <a:r>
              <a:rPr lang="en-US" altLang="zh-TW" sz="1800" dirty="0"/>
              <a:t>	</a:t>
            </a:r>
            <a:r>
              <a:rPr lang="zh-TW" altLang="en-US" sz="1800" dirty="0"/>
              <a:t>申請紙本文件會放在實驗簽到單旁</a:t>
            </a:r>
          </a:p>
        </p:txBody>
      </p:sp>
    </p:spTree>
    <p:extLst>
      <p:ext uri="{BB962C8B-B14F-4D97-AF65-F5344CB8AC3E}">
        <p14:creationId xmlns:p14="http://schemas.microsoft.com/office/powerpoint/2010/main" val="3515424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83568" y="3828339"/>
            <a:ext cx="7596335" cy="2240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556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zh-TW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時間﹕</a:t>
            </a:r>
            <a:r>
              <a:rPr kumimoji="1" lang="en-US" altLang="zh-TW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2026 </a:t>
            </a: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kumimoji="1"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9</a:t>
            </a: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kumimoji="1"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2</a:t>
            </a:r>
            <a:r>
              <a:rPr kumimoji="1"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 </a:t>
            </a:r>
            <a:endParaRPr kumimoji="1"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indent="3556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地點</a:t>
            </a:r>
            <a:r>
              <a:rPr kumimoji="1" lang="en-US" altLang="zh-TW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﹕</a:t>
            </a:r>
            <a:r>
              <a:rPr kumimoji="1" lang="zh-TW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普通物理實驗室</a:t>
            </a:r>
            <a:r>
              <a:rPr kumimoji="1" lang="en-US" altLang="zh-TW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1F (</a:t>
            </a:r>
            <a:r>
              <a:rPr kumimoji="1" lang="zh-TW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綜三館</a:t>
            </a:r>
            <a:r>
              <a:rPr kumimoji="1" lang="en-US" altLang="zh-TW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) R125</a:t>
            </a:r>
            <a:r>
              <a:rPr kumimoji="1" lang="zh-TW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教室</a:t>
            </a:r>
          </a:p>
          <a:p>
            <a:pPr lvl="0" indent="3556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參加人員</a:t>
            </a:r>
            <a:r>
              <a:rPr kumimoji="1" lang="en-US" altLang="zh-TW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﹕</a:t>
            </a:r>
            <a:r>
              <a:rPr kumimoji="1" lang="en-US" altLang="zh-TW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115</a:t>
            </a:r>
            <a:r>
              <a:rPr kumimoji="1" lang="zh-TW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學年</a:t>
            </a:r>
            <a:r>
              <a:rPr kumimoji="1"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上</a:t>
            </a:r>
            <a:r>
              <a:rPr kumimoji="1" lang="zh-TW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學期普物實驗課講師及助教</a:t>
            </a:r>
          </a:p>
          <a:p>
            <a:pPr lvl="0" indent="3556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實驗室助理</a:t>
            </a:r>
            <a:r>
              <a:rPr kumimoji="1" lang="en-US" altLang="zh-TW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: </a:t>
            </a:r>
            <a:r>
              <a:rPr kumimoji="1" lang="zh-TW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李芳瑜、</a:t>
            </a:r>
            <a:r>
              <a:rPr kumimoji="1"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林錦言</a:t>
            </a:r>
            <a:endParaRPr kumimoji="1" lang="zh-TW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itchFamily="18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EC272D6-3165-49F2-BB27-76F0D5F81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412880"/>
            <a:ext cx="6305884" cy="1736667"/>
          </a:xfrm>
        </p:spPr>
        <p:txBody>
          <a:bodyPr/>
          <a:lstStyle/>
          <a:p>
            <a:pPr lvl="0" indent="355600" fontAlgn="base">
              <a:lnSpc>
                <a:spcPct val="150000"/>
              </a:lnSpc>
              <a:spcAft>
                <a:spcPct val="0"/>
              </a:spcAft>
            </a:pPr>
            <a:r>
              <a:rPr kumimoji="1" lang="zh-TW" altLang="zh-TW" dirty="0">
                <a:solidFill>
                  <a:srgbClr val="0000FF"/>
                </a:solidFill>
                <a:cs typeface="新細明體" pitchFamily="18" charset="-120"/>
              </a:rPr>
              <a:t>普通物理實驗室</a:t>
            </a:r>
            <a:br>
              <a:rPr kumimoji="1" lang="en-US" altLang="zh-TW" dirty="0">
                <a:solidFill>
                  <a:srgbClr val="0000FF"/>
                </a:solidFill>
                <a:cs typeface="新細明體" pitchFamily="18" charset="-120"/>
              </a:rPr>
            </a:br>
            <a:r>
              <a:rPr kumimoji="1" lang="zh-TW" altLang="zh-TW" b="0" dirty="0">
                <a:solidFill>
                  <a:srgbClr val="0000FF"/>
                </a:solidFill>
                <a:cs typeface="新細明體" pitchFamily="18" charset="-120"/>
              </a:rPr>
              <a:t>普通物理實驗講師助教課</a:t>
            </a:r>
            <a:endParaRPr lang="zh-TW" altLang="en-US" dirty="0"/>
          </a:p>
        </p:txBody>
      </p:sp>
      <p:sp>
        <p:nvSpPr>
          <p:cNvPr id="7" name="日期版面配置區 27"/>
          <p:cNvSpPr>
            <a:spLocks noGrp="1"/>
          </p:cNvSpPr>
          <p:nvPr>
            <p:ph type="dt" sz="half" idx="4294967295"/>
          </p:nvPr>
        </p:nvSpPr>
        <p:spPr>
          <a:xfrm>
            <a:off x="7086600" y="6669088"/>
            <a:ext cx="2057400" cy="188912"/>
          </a:xfrm>
          <a:prstGeom prst="rect">
            <a:avLst/>
          </a:prstGeom>
        </p:spPr>
        <p:txBody>
          <a:bodyPr/>
          <a:lstStyle/>
          <a:p>
            <a:pPr algn="r"/>
            <a:fld id="{3B8A97A9-2E30-4936-A7C7-379A4E7FC450}" type="datetimeFigureOut">
              <a:rPr lang="zh-TW" altLang="en-US" smtClean="0"/>
              <a:pPr algn="r"/>
              <a:t>2026/9/2</a:t>
            </a:fld>
            <a:r>
              <a:rPr lang="zh-TW" altLang="en-US" dirty="0"/>
              <a:t>  芳瑜</a:t>
            </a:r>
          </a:p>
        </p:txBody>
      </p:sp>
      <p:sp>
        <p:nvSpPr>
          <p:cNvPr id="2" name="矩形 1"/>
          <p:cNvSpPr/>
          <p:nvPr/>
        </p:nvSpPr>
        <p:spPr>
          <a:xfrm>
            <a:off x="1043608" y="2401542"/>
            <a:ext cx="7596336" cy="1079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清華普物實驗網頁：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  <a:hlinkClick r:id="rId2"/>
              </a:rPr>
              <a:t>www.phys.nthu.edu.tw/~gplab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9EDF88E-DA1B-4B95-8708-B367A5465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770" y="2091672"/>
            <a:ext cx="2190750" cy="219075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E1B88C1A-15FF-414A-B790-6B9E9679D428}"/>
              </a:ext>
            </a:extLst>
          </p:cNvPr>
          <p:cNvSpPr/>
          <p:nvPr/>
        </p:nvSpPr>
        <p:spPr>
          <a:xfrm>
            <a:off x="7372315" y="4097756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zh-TW" b="1" dirty="0">
                <a:solidFill>
                  <a:srgbClr val="0000FF"/>
                </a:solidFill>
                <a:cs typeface="新細明體" pitchFamily="18" charset="-120"/>
              </a:rPr>
              <a:t>講師助教</a:t>
            </a:r>
            <a:r>
              <a:rPr kumimoji="1" lang="zh-TW" altLang="en-US" b="1" dirty="0">
                <a:solidFill>
                  <a:srgbClr val="0000FF"/>
                </a:solidFill>
                <a:cs typeface="新細明體" pitchFamily="18" charset="-120"/>
              </a:rPr>
              <a:t>群組</a:t>
            </a:r>
            <a:endParaRPr lang="zh-TW" alt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22349" y="1399087"/>
            <a:ext cx="8496944" cy="4540380"/>
          </a:xfrm>
          <a:prstGeom prst="roundRect">
            <a:avLst>
              <a:gd name="adj" fmla="val 4963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355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綜三館普物辦公室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R123</a:t>
            </a:r>
          </a:p>
          <a:p>
            <a:pPr indent="355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實驗室分機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#42562/#62573</a:t>
            </a:r>
          </a:p>
          <a:p>
            <a:pPr indent="355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03-5742562/03-5762573</a:t>
            </a:r>
          </a:p>
          <a:p>
            <a:pPr indent="355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kumimoji="1" lang="en-US" altLang="zh-TW" sz="2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itchFamily="18" charset="-120"/>
            </a:endParaRPr>
          </a:p>
          <a:p>
            <a:pPr marL="0" marR="0" lvl="0" indent="35560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1" lang="zh-TW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普物實驗總召 </a:t>
            </a:r>
            <a:endParaRPr kumimoji="1" lang="en-US" altLang="zh-TW" sz="2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itchFamily="18" charset="-120"/>
            </a:endParaRPr>
          </a:p>
          <a:p>
            <a:pPr marR="0" lvl="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zh-TW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曾賢德副教授 辦公室</a:t>
            </a:r>
            <a:r>
              <a:rPr lang="en-US" altLang="zh-TW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物理館 </a:t>
            </a:r>
            <a:r>
              <a:rPr lang="en-US" altLang="zh-TW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R418</a:t>
            </a:r>
            <a:r>
              <a:rPr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#42546</a:t>
            </a:r>
          </a:p>
          <a:p>
            <a:pPr marL="0" marR="0" lvl="0" indent="35560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1" lang="en-US" altLang="zh-TW" sz="2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新細明體" pitchFamily="18" charset="-120"/>
            </a:endParaRPr>
          </a:p>
          <a:p>
            <a:pPr marL="0" marR="0" lvl="0" indent="35560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1" lang="zh-TW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技術</a:t>
            </a:r>
            <a:r>
              <a:rPr kumimoji="1" lang="zh-TW" altLang="en-US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組員</a:t>
            </a:r>
            <a:endParaRPr kumimoji="1" lang="zh-TW" alt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itchFamily="18" charset="-120"/>
            </a:endParaRPr>
          </a:p>
          <a:p>
            <a:pPr lvl="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李芳瑜助理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實驗課程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網站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帳務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公文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	</a:t>
            </a:r>
          </a:p>
          <a:p>
            <a:pPr lvl="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林錦言助理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實驗器材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助教徵求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實驗室維護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	</a:t>
            </a:r>
          </a:p>
        </p:txBody>
      </p:sp>
      <p:sp>
        <p:nvSpPr>
          <p:cNvPr id="3" name="動作按鈕: 返回 2">
            <a:hlinkClick r:id="rId2" action="ppaction://hlinksldjump" highlightClick="1"/>
          </p:cNvPr>
          <p:cNvSpPr/>
          <p:nvPr/>
        </p:nvSpPr>
        <p:spPr>
          <a:xfrm>
            <a:off x="8604448" y="5805264"/>
            <a:ext cx="288032" cy="36004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A33C8B85-7585-441F-B982-29B501508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0BB04CE-A34D-4DE0-8DFE-2F7F43078C6F}"/>
              </a:ext>
            </a:extLst>
          </p:cNvPr>
          <p:cNvSpPr/>
          <p:nvPr/>
        </p:nvSpPr>
        <p:spPr>
          <a:xfrm>
            <a:off x="413056" y="988584"/>
            <a:ext cx="36708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dirty="0">
                <a:hlinkClick r:id="rId3"/>
              </a:rPr>
              <a:t>NTHU General Physics Laboratory</a:t>
            </a:r>
            <a:endParaRPr lang="zh-TW" alt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67962" y="598317"/>
            <a:ext cx="7710178" cy="4702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5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			</a:t>
            </a:r>
            <a:endParaRPr kumimoji="1" lang="en-US" altLang="zh-TW" sz="3600" dirty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lvl="0" indent="3556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1.</a:t>
            </a:r>
            <a:r>
              <a:rPr kumimoji="1" lang="zh-TW" altLang="en-US" sz="36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教室位置介紹</a:t>
            </a:r>
            <a:endParaRPr kumimoji="1" lang="zh-TW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3556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2.</a:t>
            </a:r>
            <a:r>
              <a:rPr kumimoji="1" lang="zh-TW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講師助教責任義務</a:t>
            </a:r>
            <a:endParaRPr kumimoji="1" lang="zh-TW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3556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3.</a:t>
            </a:r>
            <a:r>
              <a:rPr kumimoji="1" lang="zh-TW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實驗網站及課程安排介紹。</a:t>
            </a:r>
            <a:endParaRPr kumimoji="1" lang="en-US" altLang="zh-TW" sz="3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標楷體" pitchFamily="65" charset="-120"/>
              <a:ea typeface="標楷體" pitchFamily="65" charset="-120"/>
              <a:cs typeface="新細明體" pitchFamily="18" charset="-120"/>
            </a:endParaRPr>
          </a:p>
          <a:p>
            <a:pPr marL="717550" marR="0" lvl="0" indent="-920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(</a:t>
            </a:r>
            <a:r>
              <a:rPr kumimoji="1" lang="zh-TW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若課程因故變動將於普物網站上公布，請上課前先確認</a:t>
            </a:r>
            <a:r>
              <a:rPr kumimoji="1" lang="en-US" altLang="zh-TW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)</a:t>
            </a:r>
            <a:endParaRPr kumimoji="1" lang="en-US" altLang="zh-TW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3" name="五角星形 2">
            <a:hlinkClick r:id="rId2" action="ppaction://hlinksldjump"/>
          </p:cNvPr>
          <p:cNvSpPr/>
          <p:nvPr/>
        </p:nvSpPr>
        <p:spPr>
          <a:xfrm>
            <a:off x="5580112" y="2390661"/>
            <a:ext cx="288032" cy="288032"/>
          </a:xfrm>
          <a:prstGeom prst="star5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五角星形 6">
            <a:hlinkClick r:id="" action="ppaction://noaction"/>
          </p:cNvPr>
          <p:cNvSpPr/>
          <p:nvPr/>
        </p:nvSpPr>
        <p:spPr>
          <a:xfrm>
            <a:off x="6671696" y="5013176"/>
            <a:ext cx="288032" cy="288032"/>
          </a:xfrm>
          <a:prstGeom prst="star5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五角星形 8">
            <a:hlinkClick r:id="rId3" action="ppaction://hlinksldjump"/>
          </p:cNvPr>
          <p:cNvSpPr/>
          <p:nvPr/>
        </p:nvSpPr>
        <p:spPr>
          <a:xfrm>
            <a:off x="4605343" y="1484784"/>
            <a:ext cx="288032" cy="288032"/>
          </a:xfrm>
          <a:prstGeom prst="star5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Picture 6" descr="C:\Users\hsin\Desktop\普物實驗\P9141084.JPG"/>
          <p:cNvPicPr>
            <a:picLocks noChangeAspect="1" noChangeArrowheads="1"/>
          </p:cNvPicPr>
          <p:nvPr/>
        </p:nvPicPr>
        <p:blipFill>
          <a:blip r:embed="rId4" cstate="print"/>
          <a:srcRect l="54243" t="9966" r="9336" b="21784"/>
          <a:stretch>
            <a:fillRect/>
          </a:stretch>
        </p:blipFill>
        <p:spPr bwMode="auto">
          <a:xfrm>
            <a:off x="7596336" y="4748902"/>
            <a:ext cx="1500704" cy="2109097"/>
          </a:xfrm>
          <a:prstGeom prst="roundRect">
            <a:avLst/>
          </a:prstGeom>
          <a:noFill/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84AA39D-3C91-475D-8C74-0D5047841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3F55EFC3-066C-4F9A-ACDB-A2658A90F896}"/>
              </a:ext>
            </a:extLst>
          </p:cNvPr>
          <p:cNvGrpSpPr/>
          <p:nvPr/>
        </p:nvGrpSpPr>
        <p:grpSpPr>
          <a:xfrm>
            <a:off x="1259632" y="764704"/>
            <a:ext cx="7200801" cy="5865938"/>
            <a:chOff x="4139952" y="1067284"/>
            <a:chExt cx="4752528" cy="5405036"/>
          </a:xfrm>
        </p:grpSpPr>
        <p:grpSp>
          <p:nvGrpSpPr>
            <p:cNvPr id="30" name="群組 29"/>
            <p:cNvGrpSpPr/>
            <p:nvPr/>
          </p:nvGrpSpPr>
          <p:grpSpPr>
            <a:xfrm rot="16200000">
              <a:off x="4288744" y="1269229"/>
              <a:ext cx="4454944" cy="4752528"/>
              <a:chOff x="3861472" y="1451331"/>
              <a:chExt cx="4454944" cy="4752528"/>
            </a:xfrm>
          </p:grpSpPr>
          <p:sp>
            <p:nvSpPr>
              <p:cNvPr id="3" name="矩形 2"/>
              <p:cNvSpPr/>
              <p:nvPr/>
            </p:nvSpPr>
            <p:spPr>
              <a:xfrm>
                <a:off x="3861472" y="1451331"/>
                <a:ext cx="4454943" cy="25202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" name="矩形 4"/>
              <p:cNvSpPr/>
              <p:nvPr/>
            </p:nvSpPr>
            <p:spPr>
              <a:xfrm>
                <a:off x="5940152" y="3971611"/>
                <a:ext cx="2376264" cy="2232248"/>
              </a:xfrm>
              <a:prstGeom prst="rect">
                <a:avLst/>
              </a:prstGeom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" name="矩形 6"/>
              <p:cNvSpPr/>
              <p:nvPr/>
            </p:nvSpPr>
            <p:spPr>
              <a:xfrm>
                <a:off x="4571999" y="1451331"/>
                <a:ext cx="864096" cy="82554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TW" sz="2000" b="1" cap="all" dirty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</a:rPr>
                  <a:t>R123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zh-TW" altLang="en-US" sz="2000" b="1" cap="all" dirty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</a:rPr>
                  <a:t>辦公室</a:t>
                </a:r>
                <a:endParaRPr lang="zh-TW" altLang="en-US" sz="16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endParaRPr>
              </a:p>
            </p:txBody>
          </p:sp>
          <p:sp>
            <p:nvSpPr>
              <p:cNvPr id="10" name="矩形 9"/>
              <p:cNvSpPr/>
              <p:nvPr/>
            </p:nvSpPr>
            <p:spPr>
              <a:xfrm>
                <a:off x="7308304" y="2963499"/>
                <a:ext cx="1008112" cy="324036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r>
                  <a:rPr lang="zh-TW" altLang="en-US" sz="24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演示教室 </a:t>
                </a:r>
              </a:p>
            </p:txBody>
          </p:sp>
          <p:sp>
            <p:nvSpPr>
              <p:cNvPr id="11" name="矩形 10"/>
              <p:cNvSpPr/>
              <p:nvPr/>
            </p:nvSpPr>
            <p:spPr>
              <a:xfrm rot="5400000">
                <a:off x="4336796" y="2936640"/>
                <a:ext cx="1001884" cy="1052705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電話機房</a:t>
                </a:r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5940152" y="3611571"/>
                <a:ext cx="1368152" cy="2592288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r>
                  <a:rPr lang="en-US" altLang="zh-TW" sz="28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R130</a:t>
                </a:r>
              </a:p>
              <a:p>
                <a:pPr algn="ctr"/>
                <a:r>
                  <a:rPr lang="zh-TW" altLang="en-US" sz="28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講解教室</a:t>
                </a:r>
              </a:p>
            </p:txBody>
          </p:sp>
          <p:sp>
            <p:nvSpPr>
              <p:cNvPr id="9" name="手繪多邊形 8"/>
              <p:cNvSpPr/>
              <p:nvPr/>
            </p:nvSpPr>
            <p:spPr>
              <a:xfrm>
                <a:off x="5436096" y="1451331"/>
                <a:ext cx="2880320" cy="1113573"/>
              </a:xfrm>
              <a:custGeom>
                <a:avLst/>
                <a:gdLst>
                  <a:gd name="connsiteX0" fmla="*/ 0 w 2880320"/>
                  <a:gd name="connsiteY0" fmla="*/ 0 h 825541"/>
                  <a:gd name="connsiteX1" fmla="*/ 2880320 w 2880320"/>
                  <a:gd name="connsiteY1" fmla="*/ 0 h 825541"/>
                  <a:gd name="connsiteX2" fmla="*/ 2880320 w 2880320"/>
                  <a:gd name="connsiteY2" fmla="*/ 825541 h 825541"/>
                  <a:gd name="connsiteX3" fmla="*/ 0 w 2880320"/>
                  <a:gd name="connsiteY3" fmla="*/ 825541 h 825541"/>
                  <a:gd name="connsiteX4" fmla="*/ 0 w 2880320"/>
                  <a:gd name="connsiteY4" fmla="*/ 0 h 825541"/>
                  <a:gd name="connsiteX0" fmla="*/ 0 w 2880320"/>
                  <a:gd name="connsiteY0" fmla="*/ 0 h 1113573"/>
                  <a:gd name="connsiteX1" fmla="*/ 2880320 w 2880320"/>
                  <a:gd name="connsiteY1" fmla="*/ 0 h 1113573"/>
                  <a:gd name="connsiteX2" fmla="*/ 2880320 w 2880320"/>
                  <a:gd name="connsiteY2" fmla="*/ 825541 h 1113573"/>
                  <a:gd name="connsiteX3" fmla="*/ 576064 w 2880320"/>
                  <a:gd name="connsiteY3" fmla="*/ 1113573 h 1113573"/>
                  <a:gd name="connsiteX4" fmla="*/ 0 w 2880320"/>
                  <a:gd name="connsiteY4" fmla="*/ 825541 h 1113573"/>
                  <a:gd name="connsiteX5" fmla="*/ 0 w 2880320"/>
                  <a:gd name="connsiteY5" fmla="*/ 0 h 1113573"/>
                  <a:gd name="connsiteX0" fmla="*/ 0 w 2880320"/>
                  <a:gd name="connsiteY0" fmla="*/ 0 h 1113573"/>
                  <a:gd name="connsiteX1" fmla="*/ 2880320 w 2880320"/>
                  <a:gd name="connsiteY1" fmla="*/ 0 h 1113573"/>
                  <a:gd name="connsiteX2" fmla="*/ 2880320 w 2880320"/>
                  <a:gd name="connsiteY2" fmla="*/ 825541 h 1113573"/>
                  <a:gd name="connsiteX3" fmla="*/ 576064 w 2880320"/>
                  <a:gd name="connsiteY3" fmla="*/ 1113573 h 1113573"/>
                  <a:gd name="connsiteX4" fmla="*/ 576064 w 2880320"/>
                  <a:gd name="connsiteY4" fmla="*/ 825541 h 1113573"/>
                  <a:gd name="connsiteX5" fmla="*/ 0 w 2880320"/>
                  <a:gd name="connsiteY5" fmla="*/ 825541 h 1113573"/>
                  <a:gd name="connsiteX6" fmla="*/ 0 w 2880320"/>
                  <a:gd name="connsiteY6" fmla="*/ 0 h 1113573"/>
                  <a:gd name="connsiteX0" fmla="*/ 0 w 2880320"/>
                  <a:gd name="connsiteY0" fmla="*/ 0 h 1113573"/>
                  <a:gd name="connsiteX1" fmla="*/ 2880320 w 2880320"/>
                  <a:gd name="connsiteY1" fmla="*/ 0 h 1113573"/>
                  <a:gd name="connsiteX2" fmla="*/ 2880320 w 2880320"/>
                  <a:gd name="connsiteY2" fmla="*/ 1113573 h 1113573"/>
                  <a:gd name="connsiteX3" fmla="*/ 576064 w 2880320"/>
                  <a:gd name="connsiteY3" fmla="*/ 1113573 h 1113573"/>
                  <a:gd name="connsiteX4" fmla="*/ 576064 w 2880320"/>
                  <a:gd name="connsiteY4" fmla="*/ 825541 h 1113573"/>
                  <a:gd name="connsiteX5" fmla="*/ 0 w 2880320"/>
                  <a:gd name="connsiteY5" fmla="*/ 825541 h 1113573"/>
                  <a:gd name="connsiteX6" fmla="*/ 0 w 2880320"/>
                  <a:gd name="connsiteY6" fmla="*/ 0 h 1113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80320" h="1113573">
                    <a:moveTo>
                      <a:pt x="0" y="0"/>
                    </a:moveTo>
                    <a:lnTo>
                      <a:pt x="2880320" y="0"/>
                    </a:lnTo>
                    <a:lnTo>
                      <a:pt x="2880320" y="1113573"/>
                    </a:lnTo>
                    <a:lnTo>
                      <a:pt x="576064" y="1113573"/>
                    </a:lnTo>
                    <a:lnTo>
                      <a:pt x="576064" y="825541"/>
                    </a:lnTo>
                    <a:lnTo>
                      <a:pt x="0" y="8255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r>
                  <a:rPr lang="en-US" altLang="zh-TW" sz="28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1">
                            <a:tint val="40000"/>
                            <a:satMod val="250000"/>
                          </a:schemeClr>
                        </a:gs>
                        <a:gs pos="9000">
                          <a:schemeClr val="accent1">
                            <a:tint val="52000"/>
                            <a:satMod val="300000"/>
                          </a:schemeClr>
                        </a:gs>
                        <a:gs pos="50000">
                          <a:schemeClr val="accent1">
                            <a:shade val="20000"/>
                            <a:satMod val="300000"/>
                          </a:schemeClr>
                        </a:gs>
                        <a:gs pos="79000">
                          <a:schemeClr val="accent1">
                            <a:tint val="52000"/>
                            <a:satMod val="300000"/>
                          </a:schemeClr>
                        </a:gs>
                        <a:gs pos="100000">
                          <a:schemeClr val="accent1">
                            <a:tint val="40000"/>
                            <a:satMod val="250000"/>
                          </a:schemeClr>
                        </a:gs>
                      </a:gsLst>
                      <a:lin ang="5400000"/>
                    </a:gradFill>
                  </a:rPr>
                  <a:t>R125</a:t>
                </a:r>
              </a:p>
              <a:p>
                <a:pPr algn="ctr"/>
                <a:r>
                  <a:rPr lang="zh-TW" altLang="en-US" sz="28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1">
                            <a:tint val="40000"/>
                            <a:satMod val="250000"/>
                          </a:schemeClr>
                        </a:gs>
                        <a:gs pos="9000">
                          <a:schemeClr val="accent1">
                            <a:tint val="52000"/>
                            <a:satMod val="300000"/>
                          </a:schemeClr>
                        </a:gs>
                        <a:gs pos="50000">
                          <a:schemeClr val="accent1">
                            <a:shade val="20000"/>
                            <a:satMod val="300000"/>
                          </a:schemeClr>
                        </a:gs>
                        <a:gs pos="79000">
                          <a:schemeClr val="accent1">
                            <a:tint val="52000"/>
                            <a:satMod val="300000"/>
                          </a:schemeClr>
                        </a:gs>
                        <a:gs pos="100000">
                          <a:schemeClr val="accent1">
                            <a:tint val="40000"/>
                            <a:satMod val="250000"/>
                          </a:schemeClr>
                        </a:gs>
                      </a:gsLst>
                      <a:lin ang="5400000"/>
                    </a:gradFill>
                  </a:rPr>
                  <a:t>演示</a:t>
                </a:r>
                <a:endParaRPr lang="en-US" altLang="zh-TW" sz="28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endParaRPr>
              </a:p>
              <a:p>
                <a:pPr algn="ctr"/>
                <a:r>
                  <a:rPr lang="zh-TW" altLang="en-US" sz="28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1">
                            <a:tint val="40000"/>
                            <a:satMod val="250000"/>
                          </a:schemeClr>
                        </a:gs>
                        <a:gs pos="9000">
                          <a:schemeClr val="accent1">
                            <a:tint val="52000"/>
                            <a:satMod val="300000"/>
                          </a:schemeClr>
                        </a:gs>
                        <a:gs pos="50000">
                          <a:schemeClr val="accent1">
                            <a:shade val="20000"/>
                            <a:satMod val="300000"/>
                          </a:schemeClr>
                        </a:gs>
                        <a:gs pos="79000">
                          <a:schemeClr val="accent1">
                            <a:tint val="52000"/>
                            <a:satMod val="300000"/>
                          </a:schemeClr>
                        </a:gs>
                        <a:gs pos="100000">
                          <a:schemeClr val="accent1">
                            <a:tint val="40000"/>
                            <a:satMod val="250000"/>
                          </a:schemeClr>
                        </a:gs>
                      </a:gsLst>
                      <a:lin ang="5400000"/>
                    </a:gradFill>
                  </a:rPr>
                  <a:t>實驗室</a:t>
                </a:r>
                <a:endParaRPr lang="zh-TW" altLang="en-US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5364088" y="2963499"/>
                <a:ext cx="1368152" cy="100811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r>
                  <a:rPr lang="en-US" altLang="zh-TW" sz="2000" b="1" dirty="0">
                    <a:ln w="10541" cmpd="sng">
                      <a:solidFill>
                        <a:srgbClr val="7D7D7D">
                          <a:tint val="100000"/>
                          <a:shade val="100000"/>
                          <a:satMod val="110000"/>
                        </a:srgbClr>
                      </a:solidFill>
                      <a:prstDash val="solid"/>
                    </a:ln>
                    <a:gradFill>
                      <a:gsLst>
                        <a:gs pos="0">
                          <a:srgbClr val="FFFFFF">
                            <a:tint val="40000"/>
                            <a:satMod val="250000"/>
                          </a:srgbClr>
                        </a:gs>
                        <a:gs pos="9000">
                          <a:srgbClr val="FFFFFF">
                            <a:tint val="52000"/>
                            <a:satMod val="300000"/>
                          </a:srgbClr>
                        </a:gs>
                        <a:gs pos="50000">
                          <a:srgbClr val="FFFFFF">
                            <a:shade val="20000"/>
                            <a:satMod val="300000"/>
                          </a:srgbClr>
                        </a:gs>
                        <a:gs pos="79000">
                          <a:srgbClr val="FFFFFF">
                            <a:tint val="52000"/>
                            <a:satMod val="300000"/>
                          </a:srgbClr>
                        </a:gs>
                        <a:gs pos="100000">
                          <a:srgbClr val="FFFFFF">
                            <a:tint val="40000"/>
                            <a:satMod val="250000"/>
                          </a:srgbClr>
                        </a:gs>
                      </a:gsLst>
                      <a:lin ang="5400000"/>
                    </a:gradFill>
                  </a:rPr>
                  <a:t>R132</a:t>
                </a:r>
              </a:p>
              <a:p>
                <a:pPr algn="ctr"/>
                <a:r>
                  <a:rPr lang="zh-TW" altLang="en-US" sz="2000" b="1" dirty="0">
                    <a:ln w="10541" cmpd="sng">
                      <a:solidFill>
                        <a:srgbClr val="7D7D7D">
                          <a:tint val="100000"/>
                          <a:shade val="100000"/>
                          <a:satMod val="110000"/>
                        </a:srgbClr>
                      </a:solidFill>
                      <a:prstDash val="solid"/>
                    </a:ln>
                    <a:gradFill>
                      <a:gsLst>
                        <a:gs pos="0">
                          <a:srgbClr val="FFFFFF">
                            <a:tint val="40000"/>
                            <a:satMod val="250000"/>
                          </a:srgbClr>
                        </a:gs>
                        <a:gs pos="9000">
                          <a:srgbClr val="FFFFFF">
                            <a:tint val="52000"/>
                            <a:satMod val="300000"/>
                          </a:srgbClr>
                        </a:gs>
                        <a:gs pos="50000">
                          <a:srgbClr val="FFFFFF">
                            <a:shade val="20000"/>
                            <a:satMod val="300000"/>
                          </a:srgbClr>
                        </a:gs>
                        <a:gs pos="79000">
                          <a:srgbClr val="FFFFFF">
                            <a:tint val="52000"/>
                            <a:satMod val="300000"/>
                          </a:srgbClr>
                        </a:gs>
                        <a:gs pos="100000">
                          <a:srgbClr val="FFFFFF">
                            <a:tint val="40000"/>
                            <a:satMod val="250000"/>
                          </a:srgbClr>
                        </a:gs>
                      </a:gsLst>
                      <a:lin ang="5400000"/>
                    </a:gradFill>
                  </a:rPr>
                  <a:t>辦公室</a:t>
                </a:r>
                <a:endParaRPr lang="zh-TW" altLang="en-US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endParaRPr>
              </a:p>
            </p:txBody>
          </p:sp>
        </p:grpSp>
        <p:cxnSp>
          <p:nvCxnSpPr>
            <p:cNvPr id="31" name="直線接點 30"/>
            <p:cNvCxnSpPr/>
            <p:nvPr/>
          </p:nvCxnSpPr>
          <p:spPr>
            <a:xfrm rot="16200000">
              <a:off x="6084192" y="2714141"/>
              <a:ext cx="432000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接點 31"/>
            <p:cNvCxnSpPr/>
            <p:nvPr/>
          </p:nvCxnSpPr>
          <p:spPr>
            <a:xfrm rot="10800000">
              <a:off x="5724128" y="2426134"/>
              <a:ext cx="432000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/>
            <p:cNvCxnSpPr/>
            <p:nvPr/>
          </p:nvCxnSpPr>
          <p:spPr>
            <a:xfrm rot="10800000">
              <a:off x="4956455" y="3722276"/>
              <a:ext cx="288000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/>
            <p:cNvCxnSpPr/>
            <p:nvPr/>
          </p:nvCxnSpPr>
          <p:spPr>
            <a:xfrm rot="16200000">
              <a:off x="5032647" y="2642133"/>
              <a:ext cx="432000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/>
            <p:cNvCxnSpPr/>
            <p:nvPr/>
          </p:nvCxnSpPr>
          <p:spPr>
            <a:xfrm rot="5400000">
              <a:off x="4816615" y="4979196"/>
              <a:ext cx="288000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2" cstate="print">
              <a:biLevel thresh="50000"/>
            </a:blip>
            <a:srcRect/>
            <a:stretch>
              <a:fillRect/>
            </a:stretch>
          </p:blipFill>
          <p:spPr bwMode="auto">
            <a:xfrm rot="5400000">
              <a:off x="6795087" y="5709437"/>
              <a:ext cx="639513" cy="886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橢圓 21"/>
            <p:cNvSpPr/>
            <p:nvPr/>
          </p:nvSpPr>
          <p:spPr>
            <a:xfrm>
              <a:off x="6660232" y="3074213"/>
              <a:ext cx="72008" cy="7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5" name="直線接點 24">
              <a:extLst>
                <a:ext uri="{FF2B5EF4-FFF2-40B4-BE49-F238E27FC236}">
                  <a16:creationId xmlns:a16="http://schemas.microsoft.com/office/drawing/2014/main" id="{EEC331E1-BEC7-48FF-89DD-BDCEC8E1FB00}"/>
                </a:ext>
              </a:extLst>
            </p:cNvPr>
            <p:cNvCxnSpPr/>
            <p:nvPr/>
          </p:nvCxnSpPr>
          <p:spPr>
            <a:xfrm rot="5400000">
              <a:off x="5570158" y="4154341"/>
              <a:ext cx="288000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單箭頭接點 25">
              <a:extLst>
                <a:ext uri="{FF2B5EF4-FFF2-40B4-BE49-F238E27FC236}">
                  <a16:creationId xmlns:a16="http://schemas.microsoft.com/office/drawing/2014/main" id="{7F40D5E0-BE77-41EC-811B-E7D0031A03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53526" y="4461527"/>
              <a:ext cx="0" cy="892373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84EB7BD8-67E5-43AC-B267-B2262601A383}"/>
                </a:ext>
              </a:extLst>
            </p:cNvPr>
            <p:cNvSpPr txBox="1"/>
            <p:nvPr/>
          </p:nvSpPr>
          <p:spPr>
            <a:xfrm>
              <a:off x="5070934" y="1067284"/>
              <a:ext cx="674103" cy="3119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b="1" dirty="0"/>
                <a:t>逃生門</a:t>
              </a:r>
            </a:p>
          </p:txBody>
        </p:sp>
        <p:cxnSp>
          <p:nvCxnSpPr>
            <p:cNvPr id="27" name="直線接點 26">
              <a:extLst>
                <a:ext uri="{FF2B5EF4-FFF2-40B4-BE49-F238E27FC236}">
                  <a16:creationId xmlns:a16="http://schemas.microsoft.com/office/drawing/2014/main" id="{5BD3F6D0-9B79-47A6-8F27-033984B0B904}"/>
                </a:ext>
              </a:extLst>
            </p:cNvPr>
            <p:cNvCxnSpPr/>
            <p:nvPr/>
          </p:nvCxnSpPr>
          <p:spPr>
            <a:xfrm rot="10800000">
              <a:off x="5223459" y="1429271"/>
              <a:ext cx="432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動作按鈕: 返回 23">
            <a:hlinkClick r:id="rId3" action="ppaction://hlinksldjump" highlightClick="1"/>
          </p:cNvPr>
          <p:cNvSpPr/>
          <p:nvPr/>
        </p:nvSpPr>
        <p:spPr>
          <a:xfrm>
            <a:off x="8604448" y="224604"/>
            <a:ext cx="288032" cy="36004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8065" y="5289573"/>
            <a:ext cx="2039128" cy="1419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D901E28F-0222-40BE-ACEA-332EA42F5A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719" t="11456" r="14866"/>
          <a:stretch/>
        </p:blipFill>
        <p:spPr>
          <a:xfrm rot="5400000">
            <a:off x="5752462" y="5468602"/>
            <a:ext cx="541509" cy="481643"/>
          </a:xfrm>
          <a:prstGeom prst="rect">
            <a:avLst/>
          </a:prstGeom>
        </p:spPr>
      </p:pic>
      <p:sp>
        <p:nvSpPr>
          <p:cNvPr id="14" name="標題 13">
            <a:extLst>
              <a:ext uri="{FF2B5EF4-FFF2-40B4-BE49-F238E27FC236}">
                <a16:creationId xmlns:a16="http://schemas.microsoft.com/office/drawing/2014/main" id="{2A113DF8-F975-4D12-9CFC-3A7DCB315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1086" y="111821"/>
            <a:ext cx="5801828" cy="807840"/>
          </a:xfrm>
        </p:spPr>
        <p:txBody>
          <a:bodyPr>
            <a:noAutofit/>
          </a:bodyPr>
          <a:lstStyle/>
          <a:p>
            <a:pPr algn="ctr" rtl="0" eaLnBrk="0" fontAlgn="base" latinLnBrk="0" hangingPunct="0"/>
            <a:r>
              <a:rPr kumimoji="1" lang="zh-TW" altLang="zh-TW" sz="4000" b="1" i="0" kern="1200" baseline="0" dirty="0">
                <a:ln>
                  <a:noFill/>
                </a:ln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實驗室配置</a:t>
            </a:r>
            <a:r>
              <a:rPr kumimoji="1" lang="en-US" altLang="zh-TW" sz="4000" b="1" i="0" kern="1200" baseline="0" dirty="0">
                <a:ln>
                  <a:noFill/>
                </a:ln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---</a:t>
            </a:r>
            <a:r>
              <a:rPr kumimoji="1" lang="zh-TW" altLang="zh-TW" sz="4000" b="1" i="0" kern="1200" baseline="0" dirty="0">
                <a:ln>
                  <a:noFill/>
                </a:ln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綜三館</a:t>
            </a:r>
            <a:r>
              <a:rPr kumimoji="1" lang="zh-TW" altLang="zh-TW" sz="4000" b="1" kern="120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 </a:t>
            </a:r>
            <a:r>
              <a:rPr kumimoji="1" lang="en-US" altLang="zh-TW" sz="4000" b="1" kern="120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1F</a:t>
            </a:r>
            <a:endParaRPr lang="zh-TW" altLang="en-US" sz="4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動作按鈕: 返回 23">
            <a:hlinkClick r:id="rId2" action="ppaction://hlinksldjump" highlightClick="1"/>
          </p:cNvPr>
          <p:cNvSpPr/>
          <p:nvPr/>
        </p:nvSpPr>
        <p:spPr>
          <a:xfrm>
            <a:off x="8604448" y="116632"/>
            <a:ext cx="288032" cy="36004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/>
          <p:cNvGrpSpPr/>
          <p:nvPr/>
        </p:nvGrpSpPr>
        <p:grpSpPr>
          <a:xfrm>
            <a:off x="1576010" y="910834"/>
            <a:ext cx="6323996" cy="5805264"/>
            <a:chOff x="4103948" y="889261"/>
            <a:chExt cx="4752528" cy="4929998"/>
          </a:xfrm>
        </p:grpSpPr>
        <p:sp>
          <p:nvSpPr>
            <p:cNvPr id="13" name="矩形 12"/>
            <p:cNvSpPr/>
            <p:nvPr/>
          </p:nvSpPr>
          <p:spPr>
            <a:xfrm rot="16200000">
              <a:off x="3275856" y="1717353"/>
              <a:ext cx="4176464" cy="2520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矩形 13"/>
            <p:cNvSpPr/>
            <p:nvPr/>
          </p:nvSpPr>
          <p:spPr>
            <a:xfrm rot="16200000">
              <a:off x="6552220" y="961269"/>
              <a:ext cx="2376264" cy="2232248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矩形 15"/>
            <p:cNvSpPr/>
            <p:nvPr/>
          </p:nvSpPr>
          <p:spPr>
            <a:xfrm rot="16200000">
              <a:off x="5688124" y="2401429"/>
              <a:ext cx="864096" cy="100811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zh-TW" altLang="en-US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器材室</a:t>
              </a:r>
            </a:p>
          </p:txBody>
        </p:sp>
        <p:sp>
          <p:nvSpPr>
            <p:cNvPr id="17" name="手繪多邊形 16"/>
            <p:cNvSpPr/>
            <p:nvPr/>
          </p:nvSpPr>
          <p:spPr>
            <a:xfrm rot="16200000">
              <a:off x="2994265" y="1998944"/>
              <a:ext cx="3744416" cy="1525050"/>
            </a:xfrm>
            <a:custGeom>
              <a:avLst/>
              <a:gdLst>
                <a:gd name="connsiteX0" fmla="*/ 0 w 3744416"/>
                <a:gd name="connsiteY0" fmla="*/ 0 h 1080120"/>
                <a:gd name="connsiteX1" fmla="*/ 3744416 w 3744416"/>
                <a:gd name="connsiteY1" fmla="*/ 0 h 1080120"/>
                <a:gd name="connsiteX2" fmla="*/ 3744416 w 3744416"/>
                <a:gd name="connsiteY2" fmla="*/ 1080120 h 1080120"/>
                <a:gd name="connsiteX3" fmla="*/ 0 w 3744416"/>
                <a:gd name="connsiteY3" fmla="*/ 1080120 h 1080120"/>
                <a:gd name="connsiteX4" fmla="*/ 0 w 3744416"/>
                <a:gd name="connsiteY4" fmla="*/ 0 h 1080120"/>
                <a:gd name="connsiteX0" fmla="*/ 0 w 3744416"/>
                <a:gd name="connsiteY0" fmla="*/ 0 h 1512168"/>
                <a:gd name="connsiteX1" fmla="*/ 3744416 w 3744416"/>
                <a:gd name="connsiteY1" fmla="*/ 0 h 1512168"/>
                <a:gd name="connsiteX2" fmla="*/ 3744416 w 3744416"/>
                <a:gd name="connsiteY2" fmla="*/ 1512168 h 1512168"/>
                <a:gd name="connsiteX3" fmla="*/ 0 w 3744416"/>
                <a:gd name="connsiteY3" fmla="*/ 1080120 h 1512168"/>
                <a:gd name="connsiteX4" fmla="*/ 0 w 3744416"/>
                <a:gd name="connsiteY4" fmla="*/ 0 h 1512168"/>
                <a:gd name="connsiteX0" fmla="*/ 0 w 3744416"/>
                <a:gd name="connsiteY0" fmla="*/ 0 h 1520924"/>
                <a:gd name="connsiteX1" fmla="*/ 3744416 w 3744416"/>
                <a:gd name="connsiteY1" fmla="*/ 0 h 1520924"/>
                <a:gd name="connsiteX2" fmla="*/ 3744416 w 3744416"/>
                <a:gd name="connsiteY2" fmla="*/ 1512168 h 1520924"/>
                <a:gd name="connsiteX3" fmla="*/ 0 w 3744416"/>
                <a:gd name="connsiteY3" fmla="*/ 1080120 h 1520924"/>
                <a:gd name="connsiteX4" fmla="*/ 0 w 3744416"/>
                <a:gd name="connsiteY4" fmla="*/ 0 h 1520924"/>
                <a:gd name="connsiteX0" fmla="*/ 0 w 3744416"/>
                <a:gd name="connsiteY0" fmla="*/ 0 h 1748193"/>
                <a:gd name="connsiteX1" fmla="*/ 3744416 w 3744416"/>
                <a:gd name="connsiteY1" fmla="*/ 0 h 1748193"/>
                <a:gd name="connsiteX2" fmla="*/ 3744416 w 3744416"/>
                <a:gd name="connsiteY2" fmla="*/ 1512168 h 1748193"/>
                <a:gd name="connsiteX3" fmla="*/ 2592288 w 3744416"/>
                <a:gd name="connsiteY3" fmla="*/ 1152128 h 1748193"/>
                <a:gd name="connsiteX4" fmla="*/ 0 w 3744416"/>
                <a:gd name="connsiteY4" fmla="*/ 1080120 h 1748193"/>
                <a:gd name="connsiteX5" fmla="*/ 0 w 3744416"/>
                <a:gd name="connsiteY5" fmla="*/ 0 h 1748193"/>
                <a:gd name="connsiteX0" fmla="*/ 0 w 3744416"/>
                <a:gd name="connsiteY0" fmla="*/ 0 h 1722793"/>
                <a:gd name="connsiteX1" fmla="*/ 3744416 w 3744416"/>
                <a:gd name="connsiteY1" fmla="*/ 0 h 1722793"/>
                <a:gd name="connsiteX2" fmla="*/ 3744416 w 3744416"/>
                <a:gd name="connsiteY2" fmla="*/ 1512168 h 1722793"/>
                <a:gd name="connsiteX3" fmla="*/ 2592288 w 3744416"/>
                <a:gd name="connsiteY3" fmla="*/ 1512168 h 1722793"/>
                <a:gd name="connsiteX4" fmla="*/ 2592288 w 3744416"/>
                <a:gd name="connsiteY4" fmla="*/ 1152128 h 1722793"/>
                <a:gd name="connsiteX5" fmla="*/ 0 w 3744416"/>
                <a:gd name="connsiteY5" fmla="*/ 1080120 h 1722793"/>
                <a:gd name="connsiteX6" fmla="*/ 0 w 3744416"/>
                <a:gd name="connsiteY6" fmla="*/ 0 h 1722793"/>
                <a:gd name="connsiteX0" fmla="*/ 0 w 3744416"/>
                <a:gd name="connsiteY0" fmla="*/ 0 h 1722793"/>
                <a:gd name="connsiteX1" fmla="*/ 3744416 w 3744416"/>
                <a:gd name="connsiteY1" fmla="*/ 0 h 1722793"/>
                <a:gd name="connsiteX2" fmla="*/ 3744416 w 3744416"/>
                <a:gd name="connsiteY2" fmla="*/ 1512168 h 1722793"/>
                <a:gd name="connsiteX3" fmla="*/ 2592288 w 3744416"/>
                <a:gd name="connsiteY3" fmla="*/ 1512168 h 1722793"/>
                <a:gd name="connsiteX4" fmla="*/ 2592288 w 3744416"/>
                <a:gd name="connsiteY4" fmla="*/ 1152128 h 1722793"/>
                <a:gd name="connsiteX5" fmla="*/ 0 w 3744416"/>
                <a:gd name="connsiteY5" fmla="*/ 1080120 h 1722793"/>
                <a:gd name="connsiteX6" fmla="*/ 0 w 3744416"/>
                <a:gd name="connsiteY6" fmla="*/ 0 h 1722793"/>
                <a:gd name="connsiteX0" fmla="*/ 0 w 3744416"/>
                <a:gd name="connsiteY0" fmla="*/ 0 h 1722793"/>
                <a:gd name="connsiteX1" fmla="*/ 3744416 w 3744416"/>
                <a:gd name="connsiteY1" fmla="*/ 0 h 1722793"/>
                <a:gd name="connsiteX2" fmla="*/ 3744416 w 3744416"/>
                <a:gd name="connsiteY2" fmla="*/ 1512168 h 1722793"/>
                <a:gd name="connsiteX3" fmla="*/ 2592288 w 3744416"/>
                <a:gd name="connsiteY3" fmla="*/ 1512168 h 1722793"/>
                <a:gd name="connsiteX4" fmla="*/ 2592288 w 3744416"/>
                <a:gd name="connsiteY4" fmla="*/ 1152128 h 1722793"/>
                <a:gd name="connsiteX5" fmla="*/ 0 w 3744416"/>
                <a:gd name="connsiteY5" fmla="*/ 1080120 h 1722793"/>
                <a:gd name="connsiteX6" fmla="*/ 0 w 3744416"/>
                <a:gd name="connsiteY6" fmla="*/ 0 h 1722793"/>
                <a:gd name="connsiteX0" fmla="*/ 0 w 3744416"/>
                <a:gd name="connsiteY0" fmla="*/ 0 h 1525050"/>
                <a:gd name="connsiteX1" fmla="*/ 3744416 w 3744416"/>
                <a:gd name="connsiteY1" fmla="*/ 0 h 1525050"/>
                <a:gd name="connsiteX2" fmla="*/ 3744416 w 3744416"/>
                <a:gd name="connsiteY2" fmla="*/ 1512168 h 1525050"/>
                <a:gd name="connsiteX3" fmla="*/ 2592288 w 3744416"/>
                <a:gd name="connsiteY3" fmla="*/ 1512168 h 1525050"/>
                <a:gd name="connsiteX4" fmla="*/ 2592288 w 3744416"/>
                <a:gd name="connsiteY4" fmla="*/ 1152128 h 1525050"/>
                <a:gd name="connsiteX5" fmla="*/ 0 w 3744416"/>
                <a:gd name="connsiteY5" fmla="*/ 1080120 h 1525050"/>
                <a:gd name="connsiteX6" fmla="*/ 0 w 3744416"/>
                <a:gd name="connsiteY6" fmla="*/ 0 h 1525050"/>
                <a:gd name="connsiteX0" fmla="*/ 0 w 3744416"/>
                <a:gd name="connsiteY0" fmla="*/ 0 h 1525050"/>
                <a:gd name="connsiteX1" fmla="*/ 3744416 w 3744416"/>
                <a:gd name="connsiteY1" fmla="*/ 0 h 1525050"/>
                <a:gd name="connsiteX2" fmla="*/ 3744416 w 3744416"/>
                <a:gd name="connsiteY2" fmla="*/ 1512168 h 1525050"/>
                <a:gd name="connsiteX3" fmla="*/ 2592288 w 3744416"/>
                <a:gd name="connsiteY3" fmla="*/ 1512168 h 1525050"/>
                <a:gd name="connsiteX4" fmla="*/ 2592288 w 3744416"/>
                <a:gd name="connsiteY4" fmla="*/ 1152128 h 1525050"/>
                <a:gd name="connsiteX5" fmla="*/ 0 w 3744416"/>
                <a:gd name="connsiteY5" fmla="*/ 1080120 h 1525050"/>
                <a:gd name="connsiteX6" fmla="*/ 0 w 3744416"/>
                <a:gd name="connsiteY6" fmla="*/ 0 h 1525050"/>
                <a:gd name="connsiteX0" fmla="*/ 0 w 3744416"/>
                <a:gd name="connsiteY0" fmla="*/ 0 h 1525050"/>
                <a:gd name="connsiteX1" fmla="*/ 3744416 w 3744416"/>
                <a:gd name="connsiteY1" fmla="*/ 0 h 1525050"/>
                <a:gd name="connsiteX2" fmla="*/ 3744416 w 3744416"/>
                <a:gd name="connsiteY2" fmla="*/ 1512168 h 1525050"/>
                <a:gd name="connsiteX3" fmla="*/ 2592288 w 3744416"/>
                <a:gd name="connsiteY3" fmla="*/ 1512168 h 1525050"/>
                <a:gd name="connsiteX4" fmla="*/ 2592288 w 3744416"/>
                <a:gd name="connsiteY4" fmla="*/ 1152128 h 1525050"/>
                <a:gd name="connsiteX5" fmla="*/ 0 w 3744416"/>
                <a:gd name="connsiteY5" fmla="*/ 1080120 h 1525050"/>
                <a:gd name="connsiteX6" fmla="*/ 0 w 3744416"/>
                <a:gd name="connsiteY6" fmla="*/ 0 h 1525050"/>
                <a:gd name="connsiteX0" fmla="*/ 0 w 3744416"/>
                <a:gd name="connsiteY0" fmla="*/ 0 h 1525050"/>
                <a:gd name="connsiteX1" fmla="*/ 3744416 w 3744416"/>
                <a:gd name="connsiteY1" fmla="*/ 0 h 1525050"/>
                <a:gd name="connsiteX2" fmla="*/ 3744416 w 3744416"/>
                <a:gd name="connsiteY2" fmla="*/ 1512168 h 1525050"/>
                <a:gd name="connsiteX3" fmla="*/ 2592288 w 3744416"/>
                <a:gd name="connsiteY3" fmla="*/ 1512168 h 1525050"/>
                <a:gd name="connsiteX4" fmla="*/ 2592288 w 3744416"/>
                <a:gd name="connsiteY4" fmla="*/ 1152128 h 1525050"/>
                <a:gd name="connsiteX5" fmla="*/ 0 w 3744416"/>
                <a:gd name="connsiteY5" fmla="*/ 1080120 h 1525050"/>
                <a:gd name="connsiteX6" fmla="*/ 0 w 3744416"/>
                <a:gd name="connsiteY6" fmla="*/ 0 h 1525050"/>
                <a:gd name="connsiteX0" fmla="*/ 0 w 3744416"/>
                <a:gd name="connsiteY0" fmla="*/ 0 h 1525050"/>
                <a:gd name="connsiteX1" fmla="*/ 3744416 w 3744416"/>
                <a:gd name="connsiteY1" fmla="*/ 0 h 1525050"/>
                <a:gd name="connsiteX2" fmla="*/ 3744416 w 3744416"/>
                <a:gd name="connsiteY2" fmla="*/ 1512168 h 1525050"/>
                <a:gd name="connsiteX3" fmla="*/ 2592288 w 3744416"/>
                <a:gd name="connsiteY3" fmla="*/ 1512168 h 1525050"/>
                <a:gd name="connsiteX4" fmla="*/ 2592288 w 3744416"/>
                <a:gd name="connsiteY4" fmla="*/ 1080120 h 1525050"/>
                <a:gd name="connsiteX5" fmla="*/ 0 w 3744416"/>
                <a:gd name="connsiteY5" fmla="*/ 1080120 h 1525050"/>
                <a:gd name="connsiteX6" fmla="*/ 0 w 3744416"/>
                <a:gd name="connsiteY6" fmla="*/ 0 h 1525050"/>
                <a:gd name="connsiteX0" fmla="*/ 0 w 3744416"/>
                <a:gd name="connsiteY0" fmla="*/ 0 h 1525050"/>
                <a:gd name="connsiteX1" fmla="*/ 3744416 w 3744416"/>
                <a:gd name="connsiteY1" fmla="*/ 0 h 1525050"/>
                <a:gd name="connsiteX2" fmla="*/ 3744416 w 3744416"/>
                <a:gd name="connsiteY2" fmla="*/ 1512168 h 1525050"/>
                <a:gd name="connsiteX3" fmla="*/ 2592288 w 3744416"/>
                <a:gd name="connsiteY3" fmla="*/ 1512168 h 1525050"/>
                <a:gd name="connsiteX4" fmla="*/ 2592288 w 3744416"/>
                <a:gd name="connsiteY4" fmla="*/ 1080120 h 1525050"/>
                <a:gd name="connsiteX5" fmla="*/ 0 w 3744416"/>
                <a:gd name="connsiteY5" fmla="*/ 1080120 h 1525050"/>
                <a:gd name="connsiteX6" fmla="*/ 0 w 3744416"/>
                <a:gd name="connsiteY6" fmla="*/ 0 h 152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4416" h="1525050">
                  <a:moveTo>
                    <a:pt x="0" y="0"/>
                  </a:moveTo>
                  <a:lnTo>
                    <a:pt x="3744416" y="0"/>
                  </a:lnTo>
                  <a:lnTo>
                    <a:pt x="3744416" y="1512168"/>
                  </a:lnTo>
                  <a:cubicBezTo>
                    <a:pt x="3503753" y="1525050"/>
                    <a:pt x="2763399" y="1499398"/>
                    <a:pt x="2592288" y="1512168"/>
                  </a:cubicBezTo>
                  <a:cubicBezTo>
                    <a:pt x="2601855" y="1304325"/>
                    <a:pt x="2596902" y="1286991"/>
                    <a:pt x="2592288" y="1080120"/>
                  </a:cubicBezTo>
                  <a:cubicBezTo>
                    <a:pt x="2143547" y="1070570"/>
                    <a:pt x="418034" y="1102775"/>
                    <a:pt x="0" y="108012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marL="92075"/>
              <a:r>
                <a:rPr lang="en-US" altLang="zh-TW" sz="28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R201</a:t>
              </a:r>
            </a:p>
            <a:p>
              <a:pPr marL="185738"/>
              <a:r>
                <a:rPr lang="zh-TW" altLang="en-US" sz="28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實驗室</a:t>
              </a:r>
              <a:endParaRPr lang="en-US" altLang="zh-TW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 rot="16200000">
              <a:off x="6660232" y="-154855"/>
              <a:ext cx="1152128" cy="32403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en-US" altLang="zh-TW" sz="28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R202</a:t>
              </a:r>
            </a:p>
            <a:p>
              <a:pPr algn="ctr"/>
              <a:r>
                <a:rPr lang="zh-TW" altLang="en-US" sz="28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實驗室 </a:t>
              </a:r>
            </a:p>
          </p:txBody>
        </p:sp>
        <p:sp>
          <p:nvSpPr>
            <p:cNvPr id="19" name="矩形 18"/>
            <p:cNvSpPr/>
            <p:nvPr/>
          </p:nvSpPr>
          <p:spPr>
            <a:xfrm rot="16200000">
              <a:off x="5796136" y="3805585"/>
              <a:ext cx="648072" cy="100811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en-US" altLang="zh-TW" sz="14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R210</a:t>
              </a:r>
            </a:p>
            <a:p>
              <a:pPr algn="ctr"/>
              <a:r>
                <a:rPr lang="zh-TW" altLang="en-US" sz="14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雷切室</a:t>
              </a:r>
              <a:endParaRPr lang="zh-TW" alt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 rot="16200000">
              <a:off x="7128284" y="1537333"/>
              <a:ext cx="1224136" cy="223224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en-US" altLang="zh-TW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R203</a:t>
              </a:r>
            </a:p>
            <a:p>
              <a:pPr algn="ctr"/>
              <a:r>
                <a:rPr lang="zh-TW" altLang="en-US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講解教室</a:t>
              </a:r>
            </a:p>
          </p:txBody>
        </p:sp>
        <p:sp>
          <p:nvSpPr>
            <p:cNvPr id="21" name="矩形 20"/>
            <p:cNvSpPr/>
            <p:nvPr/>
          </p:nvSpPr>
          <p:spPr>
            <a:xfrm rot="16200000">
              <a:off x="5796136" y="3157513"/>
              <a:ext cx="648072" cy="100811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zh-TW" altLang="en-US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器材室</a:t>
              </a:r>
            </a:p>
          </p:txBody>
        </p:sp>
        <p:cxnSp>
          <p:nvCxnSpPr>
            <p:cNvPr id="44" name="直線接點 43"/>
            <p:cNvCxnSpPr/>
            <p:nvPr/>
          </p:nvCxnSpPr>
          <p:spPr>
            <a:xfrm>
              <a:off x="5746415" y="2041388"/>
              <a:ext cx="432048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/>
            <p:cNvCxnSpPr/>
            <p:nvPr/>
          </p:nvCxnSpPr>
          <p:spPr>
            <a:xfrm rot="16200000">
              <a:off x="6444228" y="2255336"/>
              <a:ext cx="360000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接點 45"/>
            <p:cNvCxnSpPr/>
            <p:nvPr/>
          </p:nvCxnSpPr>
          <p:spPr>
            <a:xfrm rot="16200000">
              <a:off x="4968068" y="4345668"/>
              <a:ext cx="432000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>
              <a:biLevel thresh="50000"/>
            </a:blip>
            <a:srcRect/>
            <a:stretch>
              <a:fillRect/>
            </a:stretch>
          </p:blipFill>
          <p:spPr bwMode="auto">
            <a:xfrm rot="5400000">
              <a:off x="6757986" y="4974484"/>
              <a:ext cx="708161" cy="981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橢圓 21"/>
            <p:cNvSpPr/>
            <p:nvPr/>
          </p:nvSpPr>
          <p:spPr>
            <a:xfrm>
              <a:off x="6624228" y="3121516"/>
              <a:ext cx="72008" cy="7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8" name="Picture 3" descr="C:\Users\hsin\Desktop\普物實驗\P9141079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466616" y="5539359"/>
            <a:ext cx="1741193" cy="1132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A3522BA4-A4E1-4250-846A-FE26ED8B93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719" t="11456" r="14866"/>
          <a:stretch/>
        </p:blipFill>
        <p:spPr>
          <a:xfrm rot="5400000">
            <a:off x="4879844" y="5370633"/>
            <a:ext cx="541509" cy="481643"/>
          </a:xfrm>
          <a:prstGeom prst="rect">
            <a:avLst/>
          </a:prstGeom>
        </p:spPr>
      </p:pic>
      <p:cxnSp>
        <p:nvCxnSpPr>
          <p:cNvPr id="32" name="直線單箭頭接點 31"/>
          <p:cNvCxnSpPr>
            <a:cxnSpLocks/>
          </p:cNvCxnSpPr>
          <p:nvPr/>
        </p:nvCxnSpPr>
        <p:spPr>
          <a:xfrm flipV="1">
            <a:off x="3358613" y="4604891"/>
            <a:ext cx="0" cy="925281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7C39FB1B-9B09-493D-A8DB-DF226B46053C}"/>
              </a:ext>
            </a:extLst>
          </p:cNvPr>
          <p:cNvCxnSpPr>
            <a:cxnSpLocks/>
          </p:cNvCxnSpPr>
          <p:nvPr/>
        </p:nvCxnSpPr>
        <p:spPr>
          <a:xfrm>
            <a:off x="3358613" y="5530172"/>
            <a:ext cx="1908000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標題 3">
            <a:extLst>
              <a:ext uri="{FF2B5EF4-FFF2-40B4-BE49-F238E27FC236}">
                <a16:creationId xmlns:a16="http://schemas.microsoft.com/office/drawing/2014/main" id="{E6ED8F18-1A31-4576-A1F4-8AC86352A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095" y="62913"/>
            <a:ext cx="5657809" cy="807840"/>
          </a:xfrm>
        </p:spPr>
        <p:txBody>
          <a:bodyPr/>
          <a:lstStyle/>
          <a:p>
            <a:pPr algn="ctr" rtl="0" eaLnBrk="0" fontAlgn="base" latinLnBrk="0" hangingPunct="0"/>
            <a:r>
              <a:rPr kumimoji="1" lang="zh-TW" altLang="zh-TW" sz="4000" b="1" i="0" kern="1200" baseline="0" dirty="0">
                <a:ln>
                  <a:noFill/>
                </a:ln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實驗室配置</a:t>
            </a:r>
            <a:r>
              <a:rPr kumimoji="1" lang="en-US" altLang="zh-TW" sz="4000" b="1" i="0" kern="1200" baseline="0" dirty="0">
                <a:ln>
                  <a:noFill/>
                </a:ln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---</a:t>
            </a:r>
            <a:r>
              <a:rPr kumimoji="1" lang="zh-TW" altLang="zh-TW" sz="4000" b="1" i="0" kern="1200" baseline="0" dirty="0">
                <a:ln>
                  <a:noFill/>
                </a:ln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綜三館</a:t>
            </a:r>
            <a:r>
              <a:rPr kumimoji="1" lang="zh-TW" altLang="zh-TW" sz="4000" b="1" kern="120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 </a:t>
            </a:r>
            <a:r>
              <a:rPr kumimoji="1" lang="en-US" altLang="zh-TW" sz="4000" b="1" kern="120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2F</a:t>
            </a:r>
            <a:endParaRPr lang="zh-TW" alt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動作按鈕: 返回 23">
            <a:hlinkClick r:id="rId2" action="ppaction://hlinksldjump" highlightClick="1"/>
          </p:cNvPr>
          <p:cNvSpPr/>
          <p:nvPr/>
        </p:nvSpPr>
        <p:spPr>
          <a:xfrm>
            <a:off x="8604448" y="224604"/>
            <a:ext cx="288032" cy="36004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228168AE-F765-47C4-AEFD-F529F01BE035}"/>
              </a:ext>
            </a:extLst>
          </p:cNvPr>
          <p:cNvGrpSpPr/>
          <p:nvPr/>
        </p:nvGrpSpPr>
        <p:grpSpPr>
          <a:xfrm>
            <a:off x="1187624" y="980728"/>
            <a:ext cx="6706267" cy="5806446"/>
            <a:chOff x="1763688" y="980728"/>
            <a:chExt cx="6130203" cy="5403486"/>
          </a:xfrm>
        </p:grpSpPr>
        <p:grpSp>
          <p:nvGrpSpPr>
            <p:cNvPr id="3" name="群組 2"/>
            <p:cNvGrpSpPr/>
            <p:nvPr/>
          </p:nvGrpSpPr>
          <p:grpSpPr>
            <a:xfrm>
              <a:off x="1763688" y="980728"/>
              <a:ext cx="6130203" cy="5403486"/>
              <a:chOff x="1970189" y="1049850"/>
              <a:chExt cx="4762053" cy="4899429"/>
            </a:xfrm>
          </p:grpSpPr>
          <p:sp>
            <p:nvSpPr>
              <p:cNvPr id="13" name="矩形 12"/>
              <p:cNvSpPr/>
              <p:nvPr/>
            </p:nvSpPr>
            <p:spPr>
              <a:xfrm rot="16200000">
                <a:off x="1142097" y="1877948"/>
                <a:ext cx="4176464" cy="25202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4" name="矩形 13"/>
              <p:cNvSpPr/>
              <p:nvPr/>
            </p:nvSpPr>
            <p:spPr>
              <a:xfrm rot="16200000">
                <a:off x="4418461" y="1121864"/>
                <a:ext cx="2376264" cy="2232248"/>
              </a:xfrm>
              <a:prstGeom prst="rect">
                <a:avLst/>
              </a:prstGeom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手繪多邊形 17"/>
              <p:cNvSpPr/>
              <p:nvPr/>
            </p:nvSpPr>
            <p:spPr>
              <a:xfrm rot="16200000">
                <a:off x="3697903" y="843834"/>
                <a:ext cx="2828315" cy="3240362"/>
              </a:xfrm>
              <a:custGeom>
                <a:avLst/>
                <a:gdLst>
                  <a:gd name="connsiteX0" fmla="*/ 0 w 1152128"/>
                  <a:gd name="connsiteY0" fmla="*/ 0 h 3240360"/>
                  <a:gd name="connsiteX1" fmla="*/ 1152128 w 1152128"/>
                  <a:gd name="connsiteY1" fmla="*/ 0 h 3240360"/>
                  <a:gd name="connsiteX2" fmla="*/ 1152128 w 1152128"/>
                  <a:gd name="connsiteY2" fmla="*/ 3240360 h 3240360"/>
                  <a:gd name="connsiteX3" fmla="*/ 0 w 1152128"/>
                  <a:gd name="connsiteY3" fmla="*/ 3240360 h 3240360"/>
                  <a:gd name="connsiteX4" fmla="*/ 0 w 1152128"/>
                  <a:gd name="connsiteY4" fmla="*/ 0 h 3240360"/>
                  <a:gd name="connsiteX0" fmla="*/ 1224135 w 2376263"/>
                  <a:gd name="connsiteY0" fmla="*/ 0 h 3240360"/>
                  <a:gd name="connsiteX1" fmla="*/ 2376263 w 2376263"/>
                  <a:gd name="connsiteY1" fmla="*/ 0 h 3240360"/>
                  <a:gd name="connsiteX2" fmla="*/ 2376263 w 2376263"/>
                  <a:gd name="connsiteY2" fmla="*/ 3240360 h 3240360"/>
                  <a:gd name="connsiteX3" fmla="*/ 0 w 2376263"/>
                  <a:gd name="connsiteY3" fmla="*/ 3240360 h 3240360"/>
                  <a:gd name="connsiteX4" fmla="*/ 1224135 w 2376263"/>
                  <a:gd name="connsiteY4" fmla="*/ 0 h 3240360"/>
                  <a:gd name="connsiteX0" fmla="*/ 1224135 w 2376263"/>
                  <a:gd name="connsiteY0" fmla="*/ 0 h 3240360"/>
                  <a:gd name="connsiteX1" fmla="*/ 2376263 w 2376263"/>
                  <a:gd name="connsiteY1" fmla="*/ 0 h 3240360"/>
                  <a:gd name="connsiteX2" fmla="*/ 2376263 w 2376263"/>
                  <a:gd name="connsiteY2" fmla="*/ 3240360 h 3240360"/>
                  <a:gd name="connsiteX3" fmla="*/ 0 w 2376263"/>
                  <a:gd name="connsiteY3" fmla="*/ 3240360 h 3240360"/>
                  <a:gd name="connsiteX4" fmla="*/ 0 w 2376263"/>
                  <a:gd name="connsiteY4" fmla="*/ 1080123 h 3240360"/>
                  <a:gd name="connsiteX5" fmla="*/ 1224135 w 2376263"/>
                  <a:gd name="connsiteY5" fmla="*/ 0 h 3240360"/>
                  <a:gd name="connsiteX0" fmla="*/ 1224135 w 2376263"/>
                  <a:gd name="connsiteY0" fmla="*/ 0 h 3240360"/>
                  <a:gd name="connsiteX1" fmla="*/ 2376263 w 2376263"/>
                  <a:gd name="connsiteY1" fmla="*/ 0 h 3240360"/>
                  <a:gd name="connsiteX2" fmla="*/ 2376263 w 2376263"/>
                  <a:gd name="connsiteY2" fmla="*/ 3240360 h 3240360"/>
                  <a:gd name="connsiteX3" fmla="*/ 0 w 2376263"/>
                  <a:gd name="connsiteY3" fmla="*/ 3240360 h 3240360"/>
                  <a:gd name="connsiteX4" fmla="*/ 1 w 2376263"/>
                  <a:gd name="connsiteY4" fmla="*/ 1 h 3240360"/>
                  <a:gd name="connsiteX5" fmla="*/ 1224135 w 2376263"/>
                  <a:gd name="connsiteY5" fmla="*/ 0 h 3240360"/>
                  <a:gd name="connsiteX0" fmla="*/ 1440160 w 2592288"/>
                  <a:gd name="connsiteY0" fmla="*/ 0 h 3240360"/>
                  <a:gd name="connsiteX1" fmla="*/ 2592288 w 2592288"/>
                  <a:gd name="connsiteY1" fmla="*/ 0 h 3240360"/>
                  <a:gd name="connsiteX2" fmla="*/ 2592288 w 2592288"/>
                  <a:gd name="connsiteY2" fmla="*/ 3240360 h 3240360"/>
                  <a:gd name="connsiteX3" fmla="*/ 216025 w 2592288"/>
                  <a:gd name="connsiteY3" fmla="*/ 3240360 h 3240360"/>
                  <a:gd name="connsiteX4" fmla="*/ 0 w 2592288"/>
                  <a:gd name="connsiteY4" fmla="*/ 1 h 3240360"/>
                  <a:gd name="connsiteX5" fmla="*/ 1440160 w 2592288"/>
                  <a:gd name="connsiteY5" fmla="*/ 0 h 3240360"/>
                  <a:gd name="connsiteX0" fmla="*/ 1668375 w 2820503"/>
                  <a:gd name="connsiteY0" fmla="*/ 0 h 3240360"/>
                  <a:gd name="connsiteX1" fmla="*/ 2820503 w 2820503"/>
                  <a:gd name="connsiteY1" fmla="*/ 0 h 3240360"/>
                  <a:gd name="connsiteX2" fmla="*/ 2820503 w 2820503"/>
                  <a:gd name="connsiteY2" fmla="*/ 3240360 h 3240360"/>
                  <a:gd name="connsiteX3" fmla="*/ 444240 w 2820503"/>
                  <a:gd name="connsiteY3" fmla="*/ 3240360 h 3240360"/>
                  <a:gd name="connsiteX4" fmla="*/ 516248 w 2820503"/>
                  <a:gd name="connsiteY4" fmla="*/ 1008110 h 3240360"/>
                  <a:gd name="connsiteX5" fmla="*/ 228215 w 2820503"/>
                  <a:gd name="connsiteY5" fmla="*/ 1 h 3240360"/>
                  <a:gd name="connsiteX6" fmla="*/ 1668375 w 2820503"/>
                  <a:gd name="connsiteY6" fmla="*/ 0 h 3240360"/>
                  <a:gd name="connsiteX0" fmla="*/ 1668375 w 2820503"/>
                  <a:gd name="connsiteY0" fmla="*/ 0 h 3240360"/>
                  <a:gd name="connsiteX1" fmla="*/ 2820503 w 2820503"/>
                  <a:gd name="connsiteY1" fmla="*/ 0 h 3240360"/>
                  <a:gd name="connsiteX2" fmla="*/ 2820503 w 2820503"/>
                  <a:gd name="connsiteY2" fmla="*/ 3240360 h 3240360"/>
                  <a:gd name="connsiteX3" fmla="*/ 444240 w 2820503"/>
                  <a:gd name="connsiteY3" fmla="*/ 3240360 h 3240360"/>
                  <a:gd name="connsiteX4" fmla="*/ 372230 w 2820503"/>
                  <a:gd name="connsiteY4" fmla="*/ 1008110 h 3240360"/>
                  <a:gd name="connsiteX5" fmla="*/ 228215 w 2820503"/>
                  <a:gd name="connsiteY5" fmla="*/ 1 h 3240360"/>
                  <a:gd name="connsiteX6" fmla="*/ 1668375 w 2820503"/>
                  <a:gd name="connsiteY6" fmla="*/ 0 h 3240360"/>
                  <a:gd name="connsiteX0" fmla="*/ 1680188 w 2832316"/>
                  <a:gd name="connsiteY0" fmla="*/ 0 h 3240360"/>
                  <a:gd name="connsiteX1" fmla="*/ 2832316 w 2832316"/>
                  <a:gd name="connsiteY1" fmla="*/ 0 h 3240360"/>
                  <a:gd name="connsiteX2" fmla="*/ 2832316 w 2832316"/>
                  <a:gd name="connsiteY2" fmla="*/ 3240360 h 3240360"/>
                  <a:gd name="connsiteX3" fmla="*/ 456053 w 2832316"/>
                  <a:gd name="connsiteY3" fmla="*/ 3240360 h 3240360"/>
                  <a:gd name="connsiteX4" fmla="*/ 384043 w 2832316"/>
                  <a:gd name="connsiteY4" fmla="*/ 1008110 h 3240360"/>
                  <a:gd name="connsiteX5" fmla="*/ 24003 w 2832316"/>
                  <a:gd name="connsiteY5" fmla="*/ 1008110 h 3240360"/>
                  <a:gd name="connsiteX6" fmla="*/ 240028 w 2832316"/>
                  <a:gd name="connsiteY6" fmla="*/ 1 h 3240360"/>
                  <a:gd name="connsiteX7" fmla="*/ 1680188 w 2832316"/>
                  <a:gd name="connsiteY7" fmla="*/ 0 h 3240360"/>
                  <a:gd name="connsiteX0" fmla="*/ 1817152 w 2969280"/>
                  <a:gd name="connsiteY0" fmla="*/ 2 h 3240362"/>
                  <a:gd name="connsiteX1" fmla="*/ 2969280 w 2969280"/>
                  <a:gd name="connsiteY1" fmla="*/ 2 h 3240362"/>
                  <a:gd name="connsiteX2" fmla="*/ 2969280 w 2969280"/>
                  <a:gd name="connsiteY2" fmla="*/ 3240362 h 3240362"/>
                  <a:gd name="connsiteX3" fmla="*/ 593017 w 2969280"/>
                  <a:gd name="connsiteY3" fmla="*/ 3240362 h 3240362"/>
                  <a:gd name="connsiteX4" fmla="*/ 521007 w 2969280"/>
                  <a:gd name="connsiteY4" fmla="*/ 1008112 h 3240362"/>
                  <a:gd name="connsiteX5" fmla="*/ 160967 w 2969280"/>
                  <a:gd name="connsiteY5" fmla="*/ 1008112 h 3240362"/>
                  <a:gd name="connsiteX6" fmla="*/ 232978 w 2969280"/>
                  <a:gd name="connsiteY6" fmla="*/ 0 h 3240362"/>
                  <a:gd name="connsiteX7" fmla="*/ 1817152 w 2969280"/>
                  <a:gd name="connsiteY7" fmla="*/ 2 h 3240362"/>
                  <a:gd name="connsiteX0" fmla="*/ 1817152 w 2969280"/>
                  <a:gd name="connsiteY0" fmla="*/ 2 h 3240362"/>
                  <a:gd name="connsiteX1" fmla="*/ 2969280 w 2969280"/>
                  <a:gd name="connsiteY1" fmla="*/ 2 h 3240362"/>
                  <a:gd name="connsiteX2" fmla="*/ 2969280 w 2969280"/>
                  <a:gd name="connsiteY2" fmla="*/ 3240362 h 3240362"/>
                  <a:gd name="connsiteX3" fmla="*/ 593017 w 2969280"/>
                  <a:gd name="connsiteY3" fmla="*/ 3240362 h 3240362"/>
                  <a:gd name="connsiteX4" fmla="*/ 521007 w 2969280"/>
                  <a:gd name="connsiteY4" fmla="*/ 1008112 h 3240362"/>
                  <a:gd name="connsiteX5" fmla="*/ 160967 w 2969280"/>
                  <a:gd name="connsiteY5" fmla="*/ 1008112 h 3240362"/>
                  <a:gd name="connsiteX6" fmla="*/ 232978 w 2969280"/>
                  <a:gd name="connsiteY6" fmla="*/ 0 h 3240362"/>
                  <a:gd name="connsiteX7" fmla="*/ 1817152 w 2969280"/>
                  <a:gd name="connsiteY7" fmla="*/ 2 h 3240362"/>
                  <a:gd name="connsiteX0" fmla="*/ 1889160 w 3041288"/>
                  <a:gd name="connsiteY0" fmla="*/ 2 h 3240362"/>
                  <a:gd name="connsiteX1" fmla="*/ 3041288 w 3041288"/>
                  <a:gd name="connsiteY1" fmla="*/ 2 h 3240362"/>
                  <a:gd name="connsiteX2" fmla="*/ 3041288 w 3041288"/>
                  <a:gd name="connsiteY2" fmla="*/ 3240362 h 3240362"/>
                  <a:gd name="connsiteX3" fmla="*/ 665025 w 3041288"/>
                  <a:gd name="connsiteY3" fmla="*/ 3240362 h 3240362"/>
                  <a:gd name="connsiteX4" fmla="*/ 593015 w 3041288"/>
                  <a:gd name="connsiteY4" fmla="*/ 1008112 h 3240362"/>
                  <a:gd name="connsiteX5" fmla="*/ 232975 w 3041288"/>
                  <a:gd name="connsiteY5" fmla="*/ 1008112 h 3240362"/>
                  <a:gd name="connsiteX6" fmla="*/ 232978 w 3041288"/>
                  <a:gd name="connsiteY6" fmla="*/ 0 h 3240362"/>
                  <a:gd name="connsiteX7" fmla="*/ 1889160 w 3041288"/>
                  <a:gd name="connsiteY7" fmla="*/ 2 h 3240362"/>
                  <a:gd name="connsiteX0" fmla="*/ 1676187 w 2828315"/>
                  <a:gd name="connsiteY0" fmla="*/ 2 h 3240362"/>
                  <a:gd name="connsiteX1" fmla="*/ 2828315 w 2828315"/>
                  <a:gd name="connsiteY1" fmla="*/ 2 h 3240362"/>
                  <a:gd name="connsiteX2" fmla="*/ 2828315 w 2828315"/>
                  <a:gd name="connsiteY2" fmla="*/ 3240362 h 3240362"/>
                  <a:gd name="connsiteX3" fmla="*/ 452052 w 2828315"/>
                  <a:gd name="connsiteY3" fmla="*/ 3240362 h 3240362"/>
                  <a:gd name="connsiteX4" fmla="*/ 380042 w 2828315"/>
                  <a:gd name="connsiteY4" fmla="*/ 1008112 h 3240362"/>
                  <a:gd name="connsiteX5" fmla="*/ 20002 w 2828315"/>
                  <a:gd name="connsiteY5" fmla="*/ 1008112 h 3240362"/>
                  <a:gd name="connsiteX6" fmla="*/ 20005 w 2828315"/>
                  <a:gd name="connsiteY6" fmla="*/ 0 h 3240362"/>
                  <a:gd name="connsiteX7" fmla="*/ 1676187 w 2828315"/>
                  <a:gd name="connsiteY7" fmla="*/ 2 h 3240362"/>
                  <a:gd name="connsiteX0" fmla="*/ 1676187 w 2828315"/>
                  <a:gd name="connsiteY0" fmla="*/ 2 h 3240362"/>
                  <a:gd name="connsiteX1" fmla="*/ 2828315 w 2828315"/>
                  <a:gd name="connsiteY1" fmla="*/ 2 h 3240362"/>
                  <a:gd name="connsiteX2" fmla="*/ 2828315 w 2828315"/>
                  <a:gd name="connsiteY2" fmla="*/ 3240362 h 3240362"/>
                  <a:gd name="connsiteX3" fmla="*/ 452052 w 2828315"/>
                  <a:gd name="connsiteY3" fmla="*/ 3240362 h 3240362"/>
                  <a:gd name="connsiteX4" fmla="*/ 380042 w 2828315"/>
                  <a:gd name="connsiteY4" fmla="*/ 1008112 h 3240362"/>
                  <a:gd name="connsiteX5" fmla="*/ 20002 w 2828315"/>
                  <a:gd name="connsiteY5" fmla="*/ 1008112 h 3240362"/>
                  <a:gd name="connsiteX6" fmla="*/ 20005 w 2828315"/>
                  <a:gd name="connsiteY6" fmla="*/ 0 h 3240362"/>
                  <a:gd name="connsiteX7" fmla="*/ 1676187 w 2828315"/>
                  <a:gd name="connsiteY7" fmla="*/ 2 h 3240362"/>
                  <a:gd name="connsiteX0" fmla="*/ 1676187 w 2828315"/>
                  <a:gd name="connsiteY0" fmla="*/ 2 h 3240362"/>
                  <a:gd name="connsiteX1" fmla="*/ 2828315 w 2828315"/>
                  <a:gd name="connsiteY1" fmla="*/ 2 h 3240362"/>
                  <a:gd name="connsiteX2" fmla="*/ 2828315 w 2828315"/>
                  <a:gd name="connsiteY2" fmla="*/ 3240362 h 3240362"/>
                  <a:gd name="connsiteX3" fmla="*/ 452052 w 2828315"/>
                  <a:gd name="connsiteY3" fmla="*/ 3240362 h 3240362"/>
                  <a:gd name="connsiteX4" fmla="*/ 380042 w 2828315"/>
                  <a:gd name="connsiteY4" fmla="*/ 1008112 h 3240362"/>
                  <a:gd name="connsiteX5" fmla="*/ 20002 w 2828315"/>
                  <a:gd name="connsiteY5" fmla="*/ 1008112 h 3240362"/>
                  <a:gd name="connsiteX6" fmla="*/ 20005 w 2828315"/>
                  <a:gd name="connsiteY6" fmla="*/ 0 h 3240362"/>
                  <a:gd name="connsiteX7" fmla="*/ 1676187 w 2828315"/>
                  <a:gd name="connsiteY7" fmla="*/ 2 h 3240362"/>
                  <a:gd name="connsiteX0" fmla="*/ 1676187 w 2828315"/>
                  <a:gd name="connsiteY0" fmla="*/ 2 h 3240362"/>
                  <a:gd name="connsiteX1" fmla="*/ 2828315 w 2828315"/>
                  <a:gd name="connsiteY1" fmla="*/ 2 h 3240362"/>
                  <a:gd name="connsiteX2" fmla="*/ 2828315 w 2828315"/>
                  <a:gd name="connsiteY2" fmla="*/ 3240362 h 3240362"/>
                  <a:gd name="connsiteX3" fmla="*/ 452052 w 2828315"/>
                  <a:gd name="connsiteY3" fmla="*/ 3240362 h 3240362"/>
                  <a:gd name="connsiteX4" fmla="*/ 380042 w 2828315"/>
                  <a:gd name="connsiteY4" fmla="*/ 1008112 h 3240362"/>
                  <a:gd name="connsiteX5" fmla="*/ 20002 w 2828315"/>
                  <a:gd name="connsiteY5" fmla="*/ 1008112 h 3240362"/>
                  <a:gd name="connsiteX6" fmla="*/ 20005 w 2828315"/>
                  <a:gd name="connsiteY6" fmla="*/ 0 h 3240362"/>
                  <a:gd name="connsiteX7" fmla="*/ 1676187 w 2828315"/>
                  <a:gd name="connsiteY7" fmla="*/ 2 h 3240362"/>
                  <a:gd name="connsiteX0" fmla="*/ 1676187 w 2828315"/>
                  <a:gd name="connsiteY0" fmla="*/ 2 h 3240362"/>
                  <a:gd name="connsiteX1" fmla="*/ 2828315 w 2828315"/>
                  <a:gd name="connsiteY1" fmla="*/ 2 h 3240362"/>
                  <a:gd name="connsiteX2" fmla="*/ 2828315 w 2828315"/>
                  <a:gd name="connsiteY2" fmla="*/ 3240362 h 3240362"/>
                  <a:gd name="connsiteX3" fmla="*/ 452052 w 2828315"/>
                  <a:gd name="connsiteY3" fmla="*/ 3240362 h 3240362"/>
                  <a:gd name="connsiteX4" fmla="*/ 380042 w 2828315"/>
                  <a:gd name="connsiteY4" fmla="*/ 1008112 h 3240362"/>
                  <a:gd name="connsiteX5" fmla="*/ 20002 w 2828315"/>
                  <a:gd name="connsiteY5" fmla="*/ 1008112 h 3240362"/>
                  <a:gd name="connsiteX6" fmla="*/ 20005 w 2828315"/>
                  <a:gd name="connsiteY6" fmla="*/ 0 h 3240362"/>
                  <a:gd name="connsiteX7" fmla="*/ 1676187 w 2828315"/>
                  <a:gd name="connsiteY7" fmla="*/ 2 h 3240362"/>
                  <a:gd name="connsiteX0" fmla="*/ 1676187 w 2828315"/>
                  <a:gd name="connsiteY0" fmla="*/ 2 h 3240362"/>
                  <a:gd name="connsiteX1" fmla="*/ 2828315 w 2828315"/>
                  <a:gd name="connsiteY1" fmla="*/ 2 h 3240362"/>
                  <a:gd name="connsiteX2" fmla="*/ 2828315 w 2828315"/>
                  <a:gd name="connsiteY2" fmla="*/ 3240362 h 3240362"/>
                  <a:gd name="connsiteX3" fmla="*/ 452052 w 2828315"/>
                  <a:gd name="connsiteY3" fmla="*/ 3240362 h 3240362"/>
                  <a:gd name="connsiteX4" fmla="*/ 452050 w 2828315"/>
                  <a:gd name="connsiteY4" fmla="*/ 1008112 h 3240362"/>
                  <a:gd name="connsiteX5" fmla="*/ 20002 w 2828315"/>
                  <a:gd name="connsiteY5" fmla="*/ 1008112 h 3240362"/>
                  <a:gd name="connsiteX6" fmla="*/ 20005 w 2828315"/>
                  <a:gd name="connsiteY6" fmla="*/ 0 h 3240362"/>
                  <a:gd name="connsiteX7" fmla="*/ 1676187 w 2828315"/>
                  <a:gd name="connsiteY7" fmla="*/ 2 h 3240362"/>
                  <a:gd name="connsiteX0" fmla="*/ 1676187 w 2828315"/>
                  <a:gd name="connsiteY0" fmla="*/ 2 h 3240362"/>
                  <a:gd name="connsiteX1" fmla="*/ 2828315 w 2828315"/>
                  <a:gd name="connsiteY1" fmla="*/ 2 h 3240362"/>
                  <a:gd name="connsiteX2" fmla="*/ 2828315 w 2828315"/>
                  <a:gd name="connsiteY2" fmla="*/ 3240362 h 3240362"/>
                  <a:gd name="connsiteX3" fmla="*/ 452052 w 2828315"/>
                  <a:gd name="connsiteY3" fmla="*/ 3240362 h 3240362"/>
                  <a:gd name="connsiteX4" fmla="*/ 452050 w 2828315"/>
                  <a:gd name="connsiteY4" fmla="*/ 1008112 h 3240362"/>
                  <a:gd name="connsiteX5" fmla="*/ 20002 w 2828315"/>
                  <a:gd name="connsiteY5" fmla="*/ 1008112 h 3240362"/>
                  <a:gd name="connsiteX6" fmla="*/ 20005 w 2828315"/>
                  <a:gd name="connsiteY6" fmla="*/ 0 h 3240362"/>
                  <a:gd name="connsiteX7" fmla="*/ 1676187 w 2828315"/>
                  <a:gd name="connsiteY7" fmla="*/ 2 h 3240362"/>
                  <a:gd name="connsiteX0" fmla="*/ 1676187 w 2828315"/>
                  <a:gd name="connsiteY0" fmla="*/ 2 h 3240362"/>
                  <a:gd name="connsiteX1" fmla="*/ 2828315 w 2828315"/>
                  <a:gd name="connsiteY1" fmla="*/ 2 h 3240362"/>
                  <a:gd name="connsiteX2" fmla="*/ 2828315 w 2828315"/>
                  <a:gd name="connsiteY2" fmla="*/ 3240362 h 3240362"/>
                  <a:gd name="connsiteX3" fmla="*/ 452052 w 2828315"/>
                  <a:gd name="connsiteY3" fmla="*/ 3240362 h 3240362"/>
                  <a:gd name="connsiteX4" fmla="*/ 452050 w 2828315"/>
                  <a:gd name="connsiteY4" fmla="*/ 1008112 h 3240362"/>
                  <a:gd name="connsiteX5" fmla="*/ 20002 w 2828315"/>
                  <a:gd name="connsiteY5" fmla="*/ 1008112 h 3240362"/>
                  <a:gd name="connsiteX6" fmla="*/ 20005 w 2828315"/>
                  <a:gd name="connsiteY6" fmla="*/ 0 h 3240362"/>
                  <a:gd name="connsiteX7" fmla="*/ 1676187 w 2828315"/>
                  <a:gd name="connsiteY7" fmla="*/ 2 h 3240362"/>
                  <a:gd name="connsiteX0" fmla="*/ 1676187 w 2828315"/>
                  <a:gd name="connsiteY0" fmla="*/ 2 h 3240362"/>
                  <a:gd name="connsiteX1" fmla="*/ 2828315 w 2828315"/>
                  <a:gd name="connsiteY1" fmla="*/ 2 h 3240362"/>
                  <a:gd name="connsiteX2" fmla="*/ 2828315 w 2828315"/>
                  <a:gd name="connsiteY2" fmla="*/ 3240362 h 3240362"/>
                  <a:gd name="connsiteX3" fmla="*/ 452052 w 2828315"/>
                  <a:gd name="connsiteY3" fmla="*/ 3240362 h 3240362"/>
                  <a:gd name="connsiteX4" fmla="*/ 452050 w 2828315"/>
                  <a:gd name="connsiteY4" fmla="*/ 1008112 h 3240362"/>
                  <a:gd name="connsiteX5" fmla="*/ 20002 w 2828315"/>
                  <a:gd name="connsiteY5" fmla="*/ 1008112 h 3240362"/>
                  <a:gd name="connsiteX6" fmla="*/ 20005 w 2828315"/>
                  <a:gd name="connsiteY6" fmla="*/ 0 h 3240362"/>
                  <a:gd name="connsiteX7" fmla="*/ 1676187 w 2828315"/>
                  <a:gd name="connsiteY7" fmla="*/ 2 h 3240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28315" h="3240362">
                    <a:moveTo>
                      <a:pt x="1676187" y="2"/>
                    </a:moveTo>
                    <a:lnTo>
                      <a:pt x="2828315" y="2"/>
                    </a:lnTo>
                    <a:lnTo>
                      <a:pt x="2828315" y="3240362"/>
                    </a:lnTo>
                    <a:lnTo>
                      <a:pt x="452052" y="3240362"/>
                    </a:lnTo>
                    <a:cubicBezTo>
                      <a:pt x="452056" y="2633714"/>
                      <a:pt x="478156" y="1440743"/>
                      <a:pt x="452050" y="1008112"/>
                    </a:cubicBezTo>
                    <a:cubicBezTo>
                      <a:pt x="235643" y="1002902"/>
                      <a:pt x="168587" y="1037448"/>
                      <a:pt x="20002" y="1008112"/>
                    </a:cubicBezTo>
                    <a:cubicBezTo>
                      <a:pt x="23039" y="807698"/>
                      <a:pt x="0" y="257857"/>
                      <a:pt x="20005" y="0"/>
                    </a:cubicBezTo>
                    <a:lnTo>
                      <a:pt x="1676187" y="2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marL="1524000" algn="ctr"/>
                <a:endParaRPr lang="en-US" altLang="zh-TW" sz="28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endParaRPr>
              </a:p>
              <a:p>
                <a:pPr marL="1524000" algn="ctr"/>
                <a:r>
                  <a:rPr lang="en-US" altLang="zh-TW" sz="40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1">
                            <a:tint val="40000"/>
                            <a:satMod val="250000"/>
                          </a:schemeClr>
                        </a:gs>
                        <a:gs pos="9000">
                          <a:schemeClr val="accent1">
                            <a:tint val="52000"/>
                            <a:satMod val="300000"/>
                          </a:schemeClr>
                        </a:gs>
                        <a:gs pos="50000">
                          <a:schemeClr val="accent1">
                            <a:shade val="20000"/>
                            <a:satMod val="300000"/>
                          </a:schemeClr>
                        </a:gs>
                        <a:gs pos="79000">
                          <a:schemeClr val="accent1">
                            <a:tint val="52000"/>
                            <a:satMod val="300000"/>
                          </a:schemeClr>
                        </a:gs>
                        <a:gs pos="100000">
                          <a:schemeClr val="accent1">
                            <a:tint val="40000"/>
                            <a:satMod val="250000"/>
                          </a:schemeClr>
                        </a:gs>
                      </a:gsLst>
                      <a:lin ang="5400000"/>
                    </a:gradFill>
                  </a:rPr>
                  <a:t>3F</a:t>
                </a:r>
                <a:r>
                  <a:rPr lang="zh-TW" altLang="en-US" sz="40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1">
                            <a:tint val="40000"/>
                            <a:satMod val="250000"/>
                          </a:schemeClr>
                        </a:gs>
                        <a:gs pos="9000">
                          <a:schemeClr val="accent1">
                            <a:tint val="52000"/>
                            <a:satMod val="300000"/>
                          </a:schemeClr>
                        </a:gs>
                        <a:gs pos="50000">
                          <a:schemeClr val="accent1">
                            <a:shade val="20000"/>
                            <a:satMod val="300000"/>
                          </a:schemeClr>
                        </a:gs>
                        <a:gs pos="79000">
                          <a:schemeClr val="accent1">
                            <a:tint val="52000"/>
                            <a:satMod val="300000"/>
                          </a:schemeClr>
                        </a:gs>
                        <a:gs pos="100000">
                          <a:schemeClr val="accent1">
                            <a:tint val="40000"/>
                            <a:satMod val="250000"/>
                          </a:schemeClr>
                        </a:gs>
                      </a:gsLst>
                      <a:lin ang="5400000"/>
                    </a:gradFill>
                  </a:rPr>
                  <a:t> </a:t>
                </a:r>
                <a:r>
                  <a:rPr lang="en-US" altLang="zh-TW" sz="40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1">
                            <a:tint val="40000"/>
                            <a:satMod val="250000"/>
                          </a:schemeClr>
                        </a:gs>
                        <a:gs pos="9000">
                          <a:schemeClr val="accent1">
                            <a:tint val="52000"/>
                            <a:satMod val="300000"/>
                          </a:schemeClr>
                        </a:gs>
                        <a:gs pos="50000">
                          <a:schemeClr val="accent1">
                            <a:shade val="20000"/>
                            <a:satMod val="300000"/>
                          </a:schemeClr>
                        </a:gs>
                        <a:gs pos="79000">
                          <a:schemeClr val="accent1">
                            <a:tint val="52000"/>
                            <a:satMod val="300000"/>
                          </a:schemeClr>
                        </a:gs>
                        <a:gs pos="100000">
                          <a:schemeClr val="accent1">
                            <a:tint val="40000"/>
                            <a:satMod val="250000"/>
                          </a:schemeClr>
                        </a:gs>
                      </a:gsLst>
                      <a:lin ang="5400000"/>
                    </a:gradFill>
                  </a:rPr>
                  <a:t>318</a:t>
                </a:r>
              </a:p>
              <a:p>
                <a:pPr marL="1524000" algn="ctr"/>
                <a:r>
                  <a:rPr lang="zh-TW" altLang="en-US" sz="40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1">
                            <a:tint val="40000"/>
                            <a:satMod val="250000"/>
                          </a:schemeClr>
                        </a:gs>
                        <a:gs pos="9000">
                          <a:schemeClr val="accent1">
                            <a:tint val="52000"/>
                            <a:satMod val="300000"/>
                          </a:schemeClr>
                        </a:gs>
                        <a:gs pos="50000">
                          <a:schemeClr val="accent1">
                            <a:shade val="20000"/>
                            <a:satMod val="300000"/>
                          </a:schemeClr>
                        </a:gs>
                        <a:gs pos="79000">
                          <a:schemeClr val="accent1">
                            <a:tint val="52000"/>
                            <a:satMod val="300000"/>
                          </a:schemeClr>
                        </a:gs>
                        <a:gs pos="100000">
                          <a:schemeClr val="accent1">
                            <a:tint val="40000"/>
                            <a:satMod val="250000"/>
                          </a:schemeClr>
                        </a:gs>
                      </a:gsLst>
                      <a:lin ang="5400000"/>
                    </a:gradFill>
                  </a:rPr>
                  <a:t>實驗室</a:t>
                </a:r>
                <a:endParaRPr lang="en-US" altLang="zh-TW" sz="40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endParaRPr>
              </a:p>
              <a:p>
                <a:pPr marL="1524000" algn="ctr"/>
                <a:endParaRPr lang="en-US" altLang="zh-TW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endParaRPr>
              </a:p>
              <a:p>
                <a:pPr marL="1524000" algn="ctr"/>
                <a:endParaRPr lang="en-US" altLang="zh-TW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endParaRPr>
              </a:p>
              <a:p>
                <a:pPr marL="1524000" algn="ctr"/>
                <a:endParaRPr lang="en-US" altLang="zh-TW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endParaRPr>
              </a:p>
              <a:p>
                <a:pPr marL="1524000" algn="ctr"/>
                <a:endParaRPr lang="zh-TW" altLang="en-US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 rot="16200000">
                <a:off x="3518360" y="3822164"/>
                <a:ext cx="936105" cy="100811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r>
                  <a:rPr lang="en-US" altLang="zh-TW" sz="1400" b="1" cap="all" dirty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</a:rPr>
                  <a:t>3F</a:t>
                </a:r>
              </a:p>
              <a:p>
                <a:pPr algn="ctr"/>
                <a:r>
                  <a:rPr lang="zh-TW" altLang="en-US" sz="1400" b="1" cap="all" dirty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</a:rPr>
                  <a:t>辦公室</a:t>
                </a:r>
                <a:endParaRPr lang="zh-TW" altLang="en-US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endParaRPr>
              </a:p>
            </p:txBody>
          </p:sp>
          <p:cxnSp>
            <p:nvCxnSpPr>
              <p:cNvPr id="45" name="直線接點 44"/>
              <p:cNvCxnSpPr/>
              <p:nvPr/>
            </p:nvCxnSpPr>
            <p:spPr>
              <a:xfrm rot="16200000">
                <a:off x="3311880" y="3174112"/>
                <a:ext cx="360000" cy="0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接點 45"/>
              <p:cNvCxnSpPr/>
              <p:nvPr/>
            </p:nvCxnSpPr>
            <p:spPr>
              <a:xfrm rot="16200000">
                <a:off x="3311880" y="4110176"/>
                <a:ext cx="3600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biLevel thresh="50000"/>
              </a:blip>
              <a:srcRect/>
              <a:stretch>
                <a:fillRect/>
              </a:stretch>
            </p:blipFill>
            <p:spPr bwMode="auto">
              <a:xfrm rot="5400000">
                <a:off x="4639460" y="5086852"/>
                <a:ext cx="722959" cy="10018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2" name="矩形 21"/>
              <p:cNvSpPr/>
              <p:nvPr/>
            </p:nvSpPr>
            <p:spPr>
              <a:xfrm rot="16200000">
                <a:off x="1790167" y="1229872"/>
                <a:ext cx="1872213" cy="1512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/>
              <a:effectLst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vert="eaVert" rtlCol="0" anchor="ctr"/>
              <a:lstStyle/>
              <a:p>
                <a:pPr algn="ctr"/>
                <a:r>
                  <a:rPr lang="en-US" altLang="zh-TW" sz="2400" dirty="0" err="1">
                    <a:ln w="0"/>
                    <a:solidFill>
                      <a:sysClr val="windowText" lastClr="000000"/>
                    </a:solidFill>
                  </a:rPr>
                  <a:t>Sp.ark</a:t>
                </a:r>
                <a:endParaRPr lang="zh-TW" altLang="en-US" sz="2400" dirty="0">
                  <a:ln w="0"/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" name="矩形 22"/>
              <p:cNvSpPr/>
              <p:nvPr/>
            </p:nvSpPr>
            <p:spPr>
              <a:xfrm rot="16200000">
                <a:off x="1574147" y="3318107"/>
                <a:ext cx="1872205" cy="108012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/>
              <a:effectLst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vert="eaVert" rtlCol="0" anchor="ctr"/>
              <a:lstStyle/>
              <a:p>
                <a:pPr algn="ctr"/>
                <a:r>
                  <a:rPr lang="zh-TW" alt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科教小教室</a:t>
                </a:r>
              </a:p>
            </p:txBody>
          </p:sp>
          <p:sp>
            <p:nvSpPr>
              <p:cNvPr id="25" name="矩形 24"/>
              <p:cNvSpPr/>
              <p:nvPr/>
            </p:nvSpPr>
            <p:spPr>
              <a:xfrm rot="16200000">
                <a:off x="3514170" y="1018041"/>
                <a:ext cx="1440162" cy="150378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/>
              <a:effectLst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vert="eaVert" rtlCol="0" anchor="ctr"/>
              <a:lstStyle/>
              <a:p>
                <a:pPr algn="ctr"/>
                <a:r>
                  <a:rPr lang="zh-TW" alt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數學系</a:t>
                </a:r>
              </a:p>
            </p:txBody>
          </p:sp>
          <p:sp>
            <p:nvSpPr>
              <p:cNvPr id="29" name="手繪多邊形 28"/>
              <p:cNvSpPr/>
              <p:nvPr/>
            </p:nvSpPr>
            <p:spPr>
              <a:xfrm>
                <a:off x="3269951" y="3138088"/>
                <a:ext cx="1503786" cy="1967181"/>
              </a:xfrm>
              <a:custGeom>
                <a:avLst/>
                <a:gdLst>
                  <a:gd name="connsiteX0" fmla="*/ 372416 w 1353491"/>
                  <a:gd name="connsiteY0" fmla="*/ 0 h 2316270"/>
                  <a:gd name="connsiteX1" fmla="*/ 324791 w 1353491"/>
                  <a:gd name="connsiteY1" fmla="*/ 228600 h 2316270"/>
                  <a:gd name="connsiteX2" fmla="*/ 296216 w 1353491"/>
                  <a:gd name="connsiteY2" fmla="*/ 466725 h 2316270"/>
                  <a:gd name="connsiteX3" fmla="*/ 229541 w 1353491"/>
                  <a:gd name="connsiteY3" fmla="*/ 752475 h 2316270"/>
                  <a:gd name="connsiteX4" fmla="*/ 220016 w 1353491"/>
                  <a:gd name="connsiteY4" fmla="*/ 895350 h 2316270"/>
                  <a:gd name="connsiteX5" fmla="*/ 191441 w 1353491"/>
                  <a:gd name="connsiteY5" fmla="*/ 981075 h 2316270"/>
                  <a:gd name="connsiteX6" fmla="*/ 200966 w 1353491"/>
                  <a:gd name="connsiteY6" fmla="*/ 2114550 h 2316270"/>
                  <a:gd name="connsiteX7" fmla="*/ 915341 w 1353491"/>
                  <a:gd name="connsiteY7" fmla="*/ 2133600 h 2316270"/>
                  <a:gd name="connsiteX8" fmla="*/ 1134416 w 1353491"/>
                  <a:gd name="connsiteY8" fmla="*/ 2152650 h 2316270"/>
                  <a:gd name="connsiteX9" fmla="*/ 1277291 w 1353491"/>
                  <a:gd name="connsiteY9" fmla="*/ 2181225 h 2316270"/>
                  <a:gd name="connsiteX10" fmla="*/ 1353491 w 1353491"/>
                  <a:gd name="connsiteY10" fmla="*/ 2181225 h 2316270"/>
                  <a:gd name="connsiteX0" fmla="*/ 372416 w 1353491"/>
                  <a:gd name="connsiteY0" fmla="*/ 0 h 2316270"/>
                  <a:gd name="connsiteX1" fmla="*/ 371672 w 1353491"/>
                  <a:gd name="connsiteY1" fmla="*/ 252611 h 2316270"/>
                  <a:gd name="connsiteX2" fmla="*/ 296216 w 1353491"/>
                  <a:gd name="connsiteY2" fmla="*/ 466725 h 2316270"/>
                  <a:gd name="connsiteX3" fmla="*/ 229541 w 1353491"/>
                  <a:gd name="connsiteY3" fmla="*/ 752475 h 2316270"/>
                  <a:gd name="connsiteX4" fmla="*/ 220016 w 1353491"/>
                  <a:gd name="connsiteY4" fmla="*/ 895350 h 2316270"/>
                  <a:gd name="connsiteX5" fmla="*/ 191441 w 1353491"/>
                  <a:gd name="connsiteY5" fmla="*/ 981075 h 2316270"/>
                  <a:gd name="connsiteX6" fmla="*/ 200966 w 1353491"/>
                  <a:gd name="connsiteY6" fmla="*/ 2114550 h 2316270"/>
                  <a:gd name="connsiteX7" fmla="*/ 915341 w 1353491"/>
                  <a:gd name="connsiteY7" fmla="*/ 2133600 h 2316270"/>
                  <a:gd name="connsiteX8" fmla="*/ 1134416 w 1353491"/>
                  <a:gd name="connsiteY8" fmla="*/ 2152650 h 2316270"/>
                  <a:gd name="connsiteX9" fmla="*/ 1277291 w 1353491"/>
                  <a:gd name="connsiteY9" fmla="*/ 2181225 h 2316270"/>
                  <a:gd name="connsiteX10" fmla="*/ 1353491 w 1353491"/>
                  <a:gd name="connsiteY10" fmla="*/ 2181225 h 2316270"/>
                  <a:gd name="connsiteX0" fmla="*/ 372416 w 1353491"/>
                  <a:gd name="connsiteY0" fmla="*/ 0 h 2316270"/>
                  <a:gd name="connsiteX1" fmla="*/ 371672 w 1353491"/>
                  <a:gd name="connsiteY1" fmla="*/ 252611 h 2316270"/>
                  <a:gd name="connsiteX2" fmla="*/ 296216 w 1353491"/>
                  <a:gd name="connsiteY2" fmla="*/ 466725 h 2316270"/>
                  <a:gd name="connsiteX3" fmla="*/ 229541 w 1353491"/>
                  <a:gd name="connsiteY3" fmla="*/ 752475 h 2316270"/>
                  <a:gd name="connsiteX4" fmla="*/ 220016 w 1353491"/>
                  <a:gd name="connsiteY4" fmla="*/ 895350 h 2316270"/>
                  <a:gd name="connsiteX5" fmla="*/ 191441 w 1353491"/>
                  <a:gd name="connsiteY5" fmla="*/ 981075 h 2316270"/>
                  <a:gd name="connsiteX6" fmla="*/ 200966 w 1353491"/>
                  <a:gd name="connsiteY6" fmla="*/ 2114550 h 2316270"/>
                  <a:gd name="connsiteX7" fmla="*/ 915341 w 1353491"/>
                  <a:gd name="connsiteY7" fmla="*/ 2133600 h 2316270"/>
                  <a:gd name="connsiteX8" fmla="*/ 1134416 w 1353491"/>
                  <a:gd name="connsiteY8" fmla="*/ 2152650 h 2316270"/>
                  <a:gd name="connsiteX9" fmla="*/ 1277291 w 1353491"/>
                  <a:gd name="connsiteY9" fmla="*/ 2181225 h 2316270"/>
                  <a:gd name="connsiteX10" fmla="*/ 1353491 w 1353491"/>
                  <a:gd name="connsiteY10" fmla="*/ 2181225 h 2316270"/>
                  <a:gd name="connsiteX0" fmla="*/ 372416 w 1353491"/>
                  <a:gd name="connsiteY0" fmla="*/ 0 h 2316270"/>
                  <a:gd name="connsiteX1" fmla="*/ 296216 w 1353491"/>
                  <a:gd name="connsiteY1" fmla="*/ 466725 h 2316270"/>
                  <a:gd name="connsiteX2" fmla="*/ 229541 w 1353491"/>
                  <a:gd name="connsiteY2" fmla="*/ 752475 h 2316270"/>
                  <a:gd name="connsiteX3" fmla="*/ 220016 w 1353491"/>
                  <a:gd name="connsiteY3" fmla="*/ 895350 h 2316270"/>
                  <a:gd name="connsiteX4" fmla="*/ 191441 w 1353491"/>
                  <a:gd name="connsiteY4" fmla="*/ 981075 h 2316270"/>
                  <a:gd name="connsiteX5" fmla="*/ 200966 w 1353491"/>
                  <a:gd name="connsiteY5" fmla="*/ 2114550 h 2316270"/>
                  <a:gd name="connsiteX6" fmla="*/ 915341 w 1353491"/>
                  <a:gd name="connsiteY6" fmla="*/ 2133600 h 2316270"/>
                  <a:gd name="connsiteX7" fmla="*/ 1134416 w 1353491"/>
                  <a:gd name="connsiteY7" fmla="*/ 2152650 h 2316270"/>
                  <a:gd name="connsiteX8" fmla="*/ 1277291 w 1353491"/>
                  <a:gd name="connsiteY8" fmla="*/ 2181225 h 2316270"/>
                  <a:gd name="connsiteX9" fmla="*/ 1353491 w 1353491"/>
                  <a:gd name="connsiteY9" fmla="*/ 2181225 h 2316270"/>
                  <a:gd name="connsiteX0" fmla="*/ 372416 w 1353491"/>
                  <a:gd name="connsiteY0" fmla="*/ 0 h 2316270"/>
                  <a:gd name="connsiteX1" fmla="*/ 229541 w 1353491"/>
                  <a:gd name="connsiteY1" fmla="*/ 752475 h 2316270"/>
                  <a:gd name="connsiteX2" fmla="*/ 220016 w 1353491"/>
                  <a:gd name="connsiteY2" fmla="*/ 895350 h 2316270"/>
                  <a:gd name="connsiteX3" fmla="*/ 191441 w 1353491"/>
                  <a:gd name="connsiteY3" fmla="*/ 981075 h 2316270"/>
                  <a:gd name="connsiteX4" fmla="*/ 200966 w 1353491"/>
                  <a:gd name="connsiteY4" fmla="*/ 2114550 h 2316270"/>
                  <a:gd name="connsiteX5" fmla="*/ 915341 w 1353491"/>
                  <a:gd name="connsiteY5" fmla="*/ 2133600 h 2316270"/>
                  <a:gd name="connsiteX6" fmla="*/ 1134416 w 1353491"/>
                  <a:gd name="connsiteY6" fmla="*/ 2152650 h 2316270"/>
                  <a:gd name="connsiteX7" fmla="*/ 1277291 w 1353491"/>
                  <a:gd name="connsiteY7" fmla="*/ 2181225 h 2316270"/>
                  <a:gd name="connsiteX8" fmla="*/ 1353491 w 1353491"/>
                  <a:gd name="connsiteY8" fmla="*/ 2181225 h 2316270"/>
                  <a:gd name="connsiteX0" fmla="*/ 287338 w 1268413"/>
                  <a:gd name="connsiteY0" fmla="*/ 0 h 2316270"/>
                  <a:gd name="connsiteX1" fmla="*/ 144463 w 1268413"/>
                  <a:gd name="connsiteY1" fmla="*/ 752475 h 2316270"/>
                  <a:gd name="connsiteX2" fmla="*/ 134938 w 1268413"/>
                  <a:gd name="connsiteY2" fmla="*/ 895350 h 2316270"/>
                  <a:gd name="connsiteX3" fmla="*/ 115888 w 1268413"/>
                  <a:gd name="connsiteY3" fmla="*/ 2114550 h 2316270"/>
                  <a:gd name="connsiteX4" fmla="*/ 830263 w 1268413"/>
                  <a:gd name="connsiteY4" fmla="*/ 2133600 h 2316270"/>
                  <a:gd name="connsiteX5" fmla="*/ 1049338 w 1268413"/>
                  <a:gd name="connsiteY5" fmla="*/ 2152650 h 2316270"/>
                  <a:gd name="connsiteX6" fmla="*/ 1192213 w 1268413"/>
                  <a:gd name="connsiteY6" fmla="*/ 2181225 h 2316270"/>
                  <a:gd name="connsiteX7" fmla="*/ 1268413 w 1268413"/>
                  <a:gd name="connsiteY7" fmla="*/ 2181225 h 2316270"/>
                  <a:gd name="connsiteX0" fmla="*/ 285750 w 1266825"/>
                  <a:gd name="connsiteY0" fmla="*/ 0 h 2316270"/>
                  <a:gd name="connsiteX1" fmla="*/ 142875 w 1266825"/>
                  <a:gd name="connsiteY1" fmla="*/ 752475 h 2316270"/>
                  <a:gd name="connsiteX2" fmla="*/ 114300 w 1266825"/>
                  <a:gd name="connsiteY2" fmla="*/ 2114550 h 2316270"/>
                  <a:gd name="connsiteX3" fmla="*/ 828675 w 1266825"/>
                  <a:gd name="connsiteY3" fmla="*/ 2133600 h 2316270"/>
                  <a:gd name="connsiteX4" fmla="*/ 1047750 w 1266825"/>
                  <a:gd name="connsiteY4" fmla="*/ 2152650 h 2316270"/>
                  <a:gd name="connsiteX5" fmla="*/ 1190625 w 1266825"/>
                  <a:gd name="connsiteY5" fmla="*/ 2181225 h 2316270"/>
                  <a:gd name="connsiteX6" fmla="*/ 1266825 w 1266825"/>
                  <a:gd name="connsiteY6" fmla="*/ 2181225 h 2316270"/>
                  <a:gd name="connsiteX0" fmla="*/ 261937 w 1243012"/>
                  <a:gd name="connsiteY0" fmla="*/ 0 h 2316270"/>
                  <a:gd name="connsiteX1" fmla="*/ 90487 w 1243012"/>
                  <a:gd name="connsiteY1" fmla="*/ 2114550 h 2316270"/>
                  <a:gd name="connsiteX2" fmla="*/ 804862 w 1243012"/>
                  <a:gd name="connsiteY2" fmla="*/ 2133600 h 2316270"/>
                  <a:gd name="connsiteX3" fmla="*/ 1023937 w 1243012"/>
                  <a:gd name="connsiteY3" fmla="*/ 2152650 h 2316270"/>
                  <a:gd name="connsiteX4" fmla="*/ 1166812 w 1243012"/>
                  <a:gd name="connsiteY4" fmla="*/ 2181225 h 2316270"/>
                  <a:gd name="connsiteX5" fmla="*/ 1243012 w 1243012"/>
                  <a:gd name="connsiteY5" fmla="*/ 2181225 h 2316270"/>
                  <a:gd name="connsiteX0" fmla="*/ 2061392 w 2061392"/>
                  <a:gd name="connsiteY0" fmla="*/ 0 h 2351691"/>
                  <a:gd name="connsiteX1" fmla="*/ 90487 w 2061392"/>
                  <a:gd name="connsiteY1" fmla="*/ 2149971 h 2351691"/>
                  <a:gd name="connsiteX2" fmla="*/ 804862 w 2061392"/>
                  <a:gd name="connsiteY2" fmla="*/ 2169021 h 2351691"/>
                  <a:gd name="connsiteX3" fmla="*/ 1023937 w 2061392"/>
                  <a:gd name="connsiteY3" fmla="*/ 2188071 h 2351691"/>
                  <a:gd name="connsiteX4" fmla="*/ 1166812 w 2061392"/>
                  <a:gd name="connsiteY4" fmla="*/ 2216646 h 2351691"/>
                  <a:gd name="connsiteX5" fmla="*/ 1243012 w 2061392"/>
                  <a:gd name="connsiteY5" fmla="*/ 2216646 h 2351691"/>
                  <a:gd name="connsiteX0" fmla="*/ 1962695 w 1962695"/>
                  <a:gd name="connsiteY0" fmla="*/ 427607 h 2645943"/>
                  <a:gd name="connsiteX1" fmla="*/ 90487 w 1962695"/>
                  <a:gd name="connsiteY1" fmla="*/ 355600 h 2645943"/>
                  <a:gd name="connsiteX2" fmla="*/ 706165 w 1962695"/>
                  <a:gd name="connsiteY2" fmla="*/ 2596628 h 2645943"/>
                  <a:gd name="connsiteX3" fmla="*/ 925240 w 1962695"/>
                  <a:gd name="connsiteY3" fmla="*/ 2615678 h 2645943"/>
                  <a:gd name="connsiteX4" fmla="*/ 1068115 w 1962695"/>
                  <a:gd name="connsiteY4" fmla="*/ 2644253 h 2645943"/>
                  <a:gd name="connsiteX5" fmla="*/ 1144315 w 1962695"/>
                  <a:gd name="connsiteY5" fmla="*/ 2644253 h 2645943"/>
                  <a:gd name="connsiteX0" fmla="*/ 1966317 w 1966317"/>
                  <a:gd name="connsiteY0" fmla="*/ 427607 h 2666207"/>
                  <a:gd name="connsiteX1" fmla="*/ 94109 w 1966317"/>
                  <a:gd name="connsiteY1" fmla="*/ 355600 h 2666207"/>
                  <a:gd name="connsiteX2" fmla="*/ 238125 w 1966317"/>
                  <a:gd name="connsiteY2" fmla="*/ 2659857 h 2666207"/>
                  <a:gd name="connsiteX3" fmla="*/ 928862 w 1966317"/>
                  <a:gd name="connsiteY3" fmla="*/ 2615678 h 2666207"/>
                  <a:gd name="connsiteX4" fmla="*/ 1071737 w 1966317"/>
                  <a:gd name="connsiteY4" fmla="*/ 2644253 h 2666207"/>
                  <a:gd name="connsiteX5" fmla="*/ 1147937 w 1966317"/>
                  <a:gd name="connsiteY5" fmla="*/ 2644253 h 2666207"/>
                  <a:gd name="connsiteX0" fmla="*/ 1966317 w 1966317"/>
                  <a:gd name="connsiteY0" fmla="*/ 427607 h 3041299"/>
                  <a:gd name="connsiteX1" fmla="*/ 94109 w 1966317"/>
                  <a:gd name="connsiteY1" fmla="*/ 355600 h 3041299"/>
                  <a:gd name="connsiteX2" fmla="*/ 238125 w 1966317"/>
                  <a:gd name="connsiteY2" fmla="*/ 2659857 h 3041299"/>
                  <a:gd name="connsiteX3" fmla="*/ 1071737 w 1966317"/>
                  <a:gd name="connsiteY3" fmla="*/ 2644253 h 3041299"/>
                  <a:gd name="connsiteX4" fmla="*/ 1147937 w 1966317"/>
                  <a:gd name="connsiteY4" fmla="*/ 2644253 h 3041299"/>
                  <a:gd name="connsiteX0" fmla="*/ 1966317 w 1966317"/>
                  <a:gd name="connsiteY0" fmla="*/ 427607 h 3041299"/>
                  <a:gd name="connsiteX1" fmla="*/ 94109 w 1966317"/>
                  <a:gd name="connsiteY1" fmla="*/ 355600 h 3041299"/>
                  <a:gd name="connsiteX2" fmla="*/ 238125 w 1966317"/>
                  <a:gd name="connsiteY2" fmla="*/ 2659857 h 3041299"/>
                  <a:gd name="connsiteX3" fmla="*/ 1147937 w 1966317"/>
                  <a:gd name="connsiteY3" fmla="*/ 2644253 h 3041299"/>
                  <a:gd name="connsiteX0" fmla="*/ 2038325 w 2038325"/>
                  <a:gd name="connsiteY0" fmla="*/ 427607 h 3041299"/>
                  <a:gd name="connsiteX1" fmla="*/ 166117 w 2038325"/>
                  <a:gd name="connsiteY1" fmla="*/ 355600 h 3041299"/>
                  <a:gd name="connsiteX2" fmla="*/ 238125 w 2038325"/>
                  <a:gd name="connsiteY2" fmla="*/ 2659857 h 3041299"/>
                  <a:gd name="connsiteX3" fmla="*/ 1219945 w 2038325"/>
                  <a:gd name="connsiteY3" fmla="*/ 2644253 h 3041299"/>
                  <a:gd name="connsiteX0" fmla="*/ 2038325 w 2038325"/>
                  <a:gd name="connsiteY0" fmla="*/ 427607 h 2694232"/>
                  <a:gd name="connsiteX1" fmla="*/ 166117 w 2038325"/>
                  <a:gd name="connsiteY1" fmla="*/ 355600 h 2694232"/>
                  <a:gd name="connsiteX2" fmla="*/ 238125 w 2038325"/>
                  <a:gd name="connsiteY2" fmla="*/ 2659857 h 2694232"/>
                  <a:gd name="connsiteX3" fmla="*/ 1219945 w 2038325"/>
                  <a:gd name="connsiteY3" fmla="*/ 2644253 h 2694232"/>
                  <a:gd name="connsiteX0" fmla="*/ 1962695 w 1962695"/>
                  <a:gd name="connsiteY0" fmla="*/ 427607 h 2694232"/>
                  <a:gd name="connsiteX1" fmla="*/ 90487 w 1962695"/>
                  <a:gd name="connsiteY1" fmla="*/ 355600 h 2694232"/>
                  <a:gd name="connsiteX2" fmla="*/ 162495 w 1962695"/>
                  <a:gd name="connsiteY2" fmla="*/ 2659857 h 2694232"/>
                  <a:gd name="connsiteX3" fmla="*/ 1144315 w 1962695"/>
                  <a:gd name="connsiteY3" fmla="*/ 2644253 h 2694232"/>
                  <a:gd name="connsiteX0" fmla="*/ 1962695 w 1962695"/>
                  <a:gd name="connsiteY0" fmla="*/ 427607 h 2694232"/>
                  <a:gd name="connsiteX1" fmla="*/ 90487 w 1962695"/>
                  <a:gd name="connsiteY1" fmla="*/ 355600 h 2694232"/>
                  <a:gd name="connsiteX2" fmla="*/ 162495 w 1962695"/>
                  <a:gd name="connsiteY2" fmla="*/ 2659857 h 2694232"/>
                  <a:gd name="connsiteX3" fmla="*/ 1144315 w 1962695"/>
                  <a:gd name="connsiteY3" fmla="*/ 2644253 h 2694232"/>
                  <a:gd name="connsiteX0" fmla="*/ 1962695 w 1962695"/>
                  <a:gd name="connsiteY0" fmla="*/ 427607 h 2694232"/>
                  <a:gd name="connsiteX1" fmla="*/ 90487 w 1962695"/>
                  <a:gd name="connsiteY1" fmla="*/ 355600 h 2694232"/>
                  <a:gd name="connsiteX2" fmla="*/ 162495 w 1962695"/>
                  <a:gd name="connsiteY2" fmla="*/ 2659857 h 2694232"/>
                  <a:gd name="connsiteX3" fmla="*/ 1144315 w 1962695"/>
                  <a:gd name="connsiteY3" fmla="*/ 2644253 h 2694232"/>
                  <a:gd name="connsiteX0" fmla="*/ 1962695 w 1962695"/>
                  <a:gd name="connsiteY0" fmla="*/ 427607 h 2694232"/>
                  <a:gd name="connsiteX1" fmla="*/ 90487 w 1962695"/>
                  <a:gd name="connsiteY1" fmla="*/ 355600 h 2694232"/>
                  <a:gd name="connsiteX2" fmla="*/ 162495 w 1962695"/>
                  <a:gd name="connsiteY2" fmla="*/ 2659857 h 2694232"/>
                  <a:gd name="connsiteX3" fmla="*/ 1144315 w 1962695"/>
                  <a:gd name="connsiteY3" fmla="*/ 2644253 h 2694232"/>
                  <a:gd name="connsiteX0" fmla="*/ 1878114 w 1878114"/>
                  <a:gd name="connsiteY0" fmla="*/ 93488 h 2360113"/>
                  <a:gd name="connsiteX1" fmla="*/ 5906 w 1878114"/>
                  <a:gd name="connsiteY1" fmla="*/ 21481 h 2360113"/>
                  <a:gd name="connsiteX2" fmla="*/ 77914 w 1878114"/>
                  <a:gd name="connsiteY2" fmla="*/ 2325738 h 2360113"/>
                  <a:gd name="connsiteX3" fmla="*/ 1059734 w 1878114"/>
                  <a:gd name="connsiteY3" fmla="*/ 2310134 h 2360113"/>
                  <a:gd name="connsiteX0" fmla="*/ 1878114 w 1878114"/>
                  <a:gd name="connsiteY0" fmla="*/ 93488 h 2360113"/>
                  <a:gd name="connsiteX1" fmla="*/ 5906 w 1878114"/>
                  <a:gd name="connsiteY1" fmla="*/ 21481 h 2360113"/>
                  <a:gd name="connsiteX2" fmla="*/ 77914 w 1878114"/>
                  <a:gd name="connsiteY2" fmla="*/ 2325738 h 2360113"/>
                  <a:gd name="connsiteX3" fmla="*/ 1059734 w 1878114"/>
                  <a:gd name="connsiteY3" fmla="*/ 2310134 h 2360113"/>
                  <a:gd name="connsiteX0" fmla="*/ 1878113 w 1878113"/>
                  <a:gd name="connsiteY0" fmla="*/ 21482 h 2360113"/>
                  <a:gd name="connsiteX1" fmla="*/ 5906 w 1878113"/>
                  <a:gd name="connsiteY1" fmla="*/ 21481 h 2360113"/>
                  <a:gd name="connsiteX2" fmla="*/ 77914 w 1878113"/>
                  <a:gd name="connsiteY2" fmla="*/ 2325738 h 2360113"/>
                  <a:gd name="connsiteX3" fmla="*/ 1059734 w 1878113"/>
                  <a:gd name="connsiteY3" fmla="*/ 2310134 h 2360113"/>
                  <a:gd name="connsiteX0" fmla="*/ 1878113 w 1878113"/>
                  <a:gd name="connsiteY0" fmla="*/ 21482 h 2360113"/>
                  <a:gd name="connsiteX1" fmla="*/ 5906 w 1878113"/>
                  <a:gd name="connsiteY1" fmla="*/ 21481 h 2360113"/>
                  <a:gd name="connsiteX2" fmla="*/ 77914 w 1878113"/>
                  <a:gd name="connsiteY2" fmla="*/ 2325738 h 2360113"/>
                  <a:gd name="connsiteX3" fmla="*/ 1374058 w 1878113"/>
                  <a:gd name="connsiteY3" fmla="*/ 2325738 h 2360113"/>
                  <a:gd name="connsiteX0" fmla="*/ 1878113 w 1878113"/>
                  <a:gd name="connsiteY0" fmla="*/ 21482 h 2360113"/>
                  <a:gd name="connsiteX1" fmla="*/ 5906 w 1878113"/>
                  <a:gd name="connsiteY1" fmla="*/ 21481 h 2360113"/>
                  <a:gd name="connsiteX2" fmla="*/ 5905 w 1878113"/>
                  <a:gd name="connsiteY2" fmla="*/ 2325738 h 2360113"/>
                  <a:gd name="connsiteX3" fmla="*/ 1374058 w 1878113"/>
                  <a:gd name="connsiteY3" fmla="*/ 2325738 h 2360113"/>
                  <a:gd name="connsiteX0" fmla="*/ 1878113 w 1878113"/>
                  <a:gd name="connsiteY0" fmla="*/ 21482 h 2348703"/>
                  <a:gd name="connsiteX1" fmla="*/ 5906 w 1878113"/>
                  <a:gd name="connsiteY1" fmla="*/ 21481 h 2348703"/>
                  <a:gd name="connsiteX2" fmla="*/ 5905 w 1878113"/>
                  <a:gd name="connsiteY2" fmla="*/ 2325738 h 2348703"/>
                  <a:gd name="connsiteX3" fmla="*/ 1374058 w 1878113"/>
                  <a:gd name="connsiteY3" fmla="*/ 2325738 h 2348703"/>
                  <a:gd name="connsiteX0" fmla="*/ 1878113 w 1878113"/>
                  <a:gd name="connsiteY0" fmla="*/ 21482 h 2348703"/>
                  <a:gd name="connsiteX1" fmla="*/ 5906 w 1878113"/>
                  <a:gd name="connsiteY1" fmla="*/ 21481 h 2348703"/>
                  <a:gd name="connsiteX2" fmla="*/ 5905 w 1878113"/>
                  <a:gd name="connsiteY2" fmla="*/ 2325738 h 2348703"/>
                  <a:gd name="connsiteX3" fmla="*/ 1374058 w 1878113"/>
                  <a:gd name="connsiteY3" fmla="*/ 2325738 h 2348703"/>
                  <a:gd name="connsiteX0" fmla="*/ 1878113 w 1878113"/>
                  <a:gd name="connsiteY0" fmla="*/ 21482 h 2348703"/>
                  <a:gd name="connsiteX1" fmla="*/ 5906 w 1878113"/>
                  <a:gd name="connsiteY1" fmla="*/ 21481 h 2348703"/>
                  <a:gd name="connsiteX2" fmla="*/ 5905 w 1878113"/>
                  <a:gd name="connsiteY2" fmla="*/ 2325738 h 2348703"/>
                  <a:gd name="connsiteX3" fmla="*/ 1374058 w 1878113"/>
                  <a:gd name="connsiteY3" fmla="*/ 2325738 h 2348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8113" h="2348703">
                    <a:moveTo>
                      <a:pt x="1878113" y="21482"/>
                    </a:moveTo>
                    <a:cubicBezTo>
                      <a:pt x="1515121" y="17761"/>
                      <a:pt x="469754" y="0"/>
                      <a:pt x="5906" y="21481"/>
                    </a:cubicBezTo>
                    <a:cubicBezTo>
                      <a:pt x="0" y="305106"/>
                      <a:pt x="25277" y="1954437"/>
                      <a:pt x="5905" y="2325738"/>
                    </a:cubicBezTo>
                    <a:cubicBezTo>
                      <a:pt x="336200" y="2348703"/>
                      <a:pt x="1184514" y="2328989"/>
                      <a:pt x="1374058" y="2325738"/>
                    </a:cubicBezTo>
                  </a:path>
                </a:pathLst>
              </a:custGeom>
              <a:ln w="76200">
                <a:solidFill>
                  <a:srgbClr val="7030A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6" name="橢圓 15"/>
              <p:cNvSpPr/>
              <p:nvPr/>
            </p:nvSpPr>
            <p:spPr>
              <a:xfrm>
                <a:off x="6588224" y="2994080"/>
                <a:ext cx="72008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3C696794-457E-43C8-8861-D3E2E9A1B368}"/>
                </a:ext>
              </a:extLst>
            </p:cNvPr>
            <p:cNvCxnSpPr>
              <a:cxnSpLocks/>
            </p:cNvCxnSpPr>
            <p:nvPr/>
          </p:nvCxnSpPr>
          <p:spPr>
            <a:xfrm>
              <a:off x="3816751" y="4072885"/>
              <a:ext cx="397037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圖片 20">
            <a:extLst>
              <a:ext uri="{FF2B5EF4-FFF2-40B4-BE49-F238E27FC236}">
                <a16:creationId xmlns:a16="http://schemas.microsoft.com/office/drawing/2014/main" id="{E2B290C5-23F1-4A9C-9B7C-C5DF14FDF9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719" t="11456" r="14866"/>
          <a:stretch/>
        </p:blipFill>
        <p:spPr>
          <a:xfrm rot="5400000">
            <a:off x="4685891" y="5437704"/>
            <a:ext cx="541509" cy="481643"/>
          </a:xfrm>
          <a:prstGeom prst="rect">
            <a:avLst/>
          </a:prstGeom>
        </p:spPr>
      </p:pic>
      <p:sp>
        <p:nvSpPr>
          <p:cNvPr id="5" name="標題 4">
            <a:extLst>
              <a:ext uri="{FF2B5EF4-FFF2-40B4-BE49-F238E27FC236}">
                <a16:creationId xmlns:a16="http://schemas.microsoft.com/office/drawing/2014/main" id="{A664F90C-6615-4609-BAB8-99617F42B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1306" y="106867"/>
            <a:ext cx="5797937" cy="807840"/>
          </a:xfrm>
        </p:spPr>
        <p:txBody>
          <a:bodyPr/>
          <a:lstStyle/>
          <a:p>
            <a:pPr algn="ctr" rtl="0" eaLnBrk="0" fontAlgn="base" latinLnBrk="0" hangingPunct="0"/>
            <a:r>
              <a:rPr kumimoji="1" lang="zh-TW" altLang="zh-TW" sz="4000" b="1" i="0" kern="1200" baseline="0" dirty="0">
                <a:ln>
                  <a:noFill/>
                </a:ln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實驗室配置</a:t>
            </a:r>
            <a:r>
              <a:rPr kumimoji="1" lang="en-US" altLang="zh-TW" sz="4000" b="1" i="0" kern="1200" baseline="0" dirty="0">
                <a:ln>
                  <a:noFill/>
                </a:ln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---</a:t>
            </a:r>
            <a:r>
              <a:rPr kumimoji="1" lang="zh-TW" altLang="zh-TW" sz="4000" b="1" i="0" kern="1200" baseline="0" dirty="0">
                <a:ln>
                  <a:noFill/>
                </a:ln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綜三館</a:t>
            </a:r>
            <a:r>
              <a:rPr kumimoji="1" lang="zh-TW" altLang="zh-TW" sz="4000" b="1" kern="120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 </a:t>
            </a:r>
            <a:r>
              <a:rPr kumimoji="1" lang="en-US" altLang="zh-TW" sz="4000" b="1" kern="120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3F</a:t>
            </a:r>
            <a:endParaRPr lang="zh-TW" altLang="en-US" dirty="0">
              <a:solidFill>
                <a:srgbClr val="0000FF"/>
              </a:solidFill>
            </a:endParaRPr>
          </a:p>
        </p:txBody>
      </p: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6C537FFD-15A5-4C64-83B1-FD4B4E31616C}"/>
              </a:ext>
            </a:extLst>
          </p:cNvPr>
          <p:cNvCxnSpPr>
            <a:cxnSpLocks/>
          </p:cNvCxnSpPr>
          <p:nvPr/>
        </p:nvCxnSpPr>
        <p:spPr>
          <a:xfrm rot="5400000">
            <a:off x="2491556" y="5190598"/>
            <a:ext cx="43434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739CB951-EEE8-40E1-8D42-2142527FE029}"/>
              </a:ext>
            </a:extLst>
          </p:cNvPr>
          <p:cNvCxnSpPr>
            <a:cxnSpLocks/>
          </p:cNvCxnSpPr>
          <p:nvPr/>
        </p:nvCxnSpPr>
        <p:spPr>
          <a:xfrm rot="5400000">
            <a:off x="2482619" y="3430150"/>
            <a:ext cx="43434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2123728" y="-19968"/>
            <a:ext cx="5224368" cy="807840"/>
          </a:xfrm>
          <a:prstGeom prst="roundRect">
            <a:avLst/>
          </a:prstGeom>
          <a:solidFill>
            <a:schemeClr val="bg1"/>
          </a:solidFill>
        </p:spPr>
        <p:txBody>
          <a:bodyPr>
            <a:noAutofit/>
          </a:bodyPr>
          <a:lstStyle/>
          <a:p>
            <a:pPr algn="ctr" eaLnBrk="1" hangingPunct="1"/>
            <a:r>
              <a:rPr lang="zh-TW" altLang="en-US" sz="4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實驗室規定注意事項</a:t>
            </a:r>
          </a:p>
        </p:txBody>
      </p:sp>
      <p:sp>
        <p:nvSpPr>
          <p:cNvPr id="4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09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FYLEE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24488" y="671691"/>
            <a:ext cx="8640000" cy="529375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8775" indent="-358775">
              <a:spcBef>
                <a:spcPts val="1200"/>
              </a:spcBef>
              <a:buFont typeface="Arial" pitchFamily="34" charset="0"/>
              <a:buChar char="•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普通物理實驗室網站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http://www.phys.nthu.edu.tw/~gplab/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indent="-358775">
              <a:spcBef>
                <a:spcPts val="1200"/>
              </a:spcBef>
            </a:pPr>
            <a:r>
              <a:rPr kumimoji="0"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(</a:t>
            </a:r>
            <a:r>
              <a:rPr kumimoji="0"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最新消息，注意事項，實驗內容下載</a:t>
            </a:r>
            <a:r>
              <a:rPr kumimoji="0"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…)</a:t>
            </a:r>
          </a:p>
          <a:p>
            <a:pPr marL="358775" indent="-358775">
              <a:spcBef>
                <a:spcPts val="1200"/>
              </a:spcBef>
              <a:buFont typeface="Arial" pitchFamily="34" charset="0"/>
              <a:buChar char="•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實驗室上課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禁穿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拖鞋。並盡量穿運動鞋或皮鞋以防儀器掉落砸傷。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indent="-358775">
              <a:spcBef>
                <a:spcPts val="1200"/>
              </a:spcBef>
              <a:buFont typeface="Arial" pitchFamily="34" charset="0"/>
              <a:buChar char="•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實驗室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禁止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飲食，勿丟棄飲料食物或空盒於實驗室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包含走道及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廁所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，避免螞蟻及老鼠進駐損壞電源或儀器，影響大家實驗時間。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indent="-358775">
              <a:spcBef>
                <a:spcPts val="1200"/>
              </a:spcBef>
              <a:buFont typeface="Arial" pitchFamily="34" charset="0"/>
              <a:buChar char="•"/>
            </a:pPr>
            <a:r>
              <a:rPr kumimoji="0"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同學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將實驗器材依器材照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歸位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kumimoji="0"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助教</a:t>
            </a:r>
            <a:r>
              <a:rPr kumimoji="0"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以組為單位清點實驗器材，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器材</a:t>
            </a:r>
            <a:r>
              <a:rPr kumimoji="0"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損壞</a:t>
            </a:r>
            <a:r>
              <a:rPr kumimoji="0"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非耗損</a:t>
            </a:r>
            <a:r>
              <a:rPr kumimoji="0"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kumimoji="0"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請同學照價或採購賠償。</a:t>
            </a:r>
            <a:r>
              <a:rPr kumimoji="0"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若學生未整理，請助教留下整理</a:t>
            </a:r>
            <a:r>
              <a:rPr kumimoji="0"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358775" indent="-358775">
              <a:spcBef>
                <a:spcPts val="1200"/>
              </a:spcBef>
              <a:buFont typeface="Arial" pitchFamily="34" charset="0"/>
              <a:buChar char="•"/>
            </a:pPr>
            <a:r>
              <a:rPr kumimoji="0"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實驗結束後關電源，冷氣，燈、扇，並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告</a:t>
            </a:r>
            <a:r>
              <a:rPr kumimoji="0"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知</a:t>
            </a:r>
            <a:r>
              <a:rPr kumimoji="0"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實驗室人員。</a:t>
            </a:r>
          </a:p>
        </p:txBody>
      </p:sp>
      <p:sp>
        <p:nvSpPr>
          <p:cNvPr id="5" name="動作按鈕: 返回 4">
            <a:hlinkClick r:id="rId3" action="ppaction://hlinksldjump" highlightClick="1"/>
          </p:cNvPr>
          <p:cNvSpPr/>
          <p:nvPr/>
        </p:nvSpPr>
        <p:spPr>
          <a:xfrm>
            <a:off x="8525169" y="224604"/>
            <a:ext cx="288032" cy="36004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1052736"/>
            <a:ext cx="8784496" cy="573323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536575" lvl="0" indent="-536575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講師助教課與實驗預作</a:t>
            </a:r>
            <a:r>
              <a:rPr lang="en-US" altLang="zh-TW" sz="28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講師助教課須由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講師</a:t>
            </a:r>
            <a:r>
              <a:rPr lang="en-US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大助教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帶領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助教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預作並熟悉實驗，分析與紀錄，預作請簽到退，未到者扣薪。 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6575" lvl="0" indent="-536575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實驗課課前小考</a:t>
            </a:r>
            <a:r>
              <a:rPr lang="en-US" altLang="zh-TW" sz="28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依講師要求</a:t>
            </a:r>
            <a:r>
              <a:rPr lang="en-US" altLang="zh-TW" sz="28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):</a:t>
            </a:r>
          </a:p>
          <a:p>
            <a:pPr marL="536575" lvl="0" indent="-536575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實驗課需課前小考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可講解後再考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536575" lvl="0" indent="-536575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實驗器材清點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實驗前學生清點，實驗後助教清點，損壞需告知技術員。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6575" lvl="0" indent="-536575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每堂實驗課簽到退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講師</a:t>
            </a:r>
            <a:r>
              <a:rPr lang="en-US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大助教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助教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需於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1F R123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辦公室簽名到退。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6575" lvl="0" indent="-536575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5.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若同學需補做實驗者請</a:t>
            </a:r>
            <a:r>
              <a:rPr lang="zh-TW" altLang="en-US" sz="28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事先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與實驗室助理提出申請，助教陪同，在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當次實驗月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內完成。 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E4F76648-81E6-4E4E-9474-5C1B531AE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 eaLnBrk="0" fontAlgn="base" latinLnBrk="0" hangingPunct="0"/>
            <a:r>
              <a:rPr kumimoji="1" lang="zh-TW" altLang="zh-TW" sz="4000" b="1" kern="120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講師助教責任義務</a:t>
            </a:r>
            <a:endParaRPr lang="zh-TW" altLang="en-US" sz="40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10普物實驗室-3">
  <a:themeElements>
    <a:clrScheme name="自訂 2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0000CC"/>
      </a:hlink>
      <a:folHlink>
        <a:srgbClr val="AD84C6"/>
      </a:folHlink>
    </a:clrScheme>
    <a:fontScheme name="清大">
      <a:majorFont>
        <a:latin typeface="Calibri Light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10普物實驗室-3" id="{B3A81778-9E8C-45A6-B4A9-0E8A9856E5B7}" vid="{906398F9-8B27-45EE-B95E-51477BB626BC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110普物實驗室-3</Template>
  <TotalTime>13931</TotalTime>
  <Words>1639</Words>
  <Application>Microsoft Office PowerPoint</Application>
  <PresentationFormat>如螢幕大小 (4:3)</PresentationFormat>
  <Paragraphs>179</Paragraphs>
  <Slides>18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9" baseType="lpstr">
      <vt:lpstr>Helvetica Neue</vt:lpstr>
      <vt:lpstr>華康古印體(P)</vt:lpstr>
      <vt:lpstr>微軟正黑體</vt:lpstr>
      <vt:lpstr>新細明體</vt:lpstr>
      <vt:lpstr>標楷體</vt:lpstr>
      <vt:lpstr>Arial</vt:lpstr>
      <vt:lpstr>Calibri</vt:lpstr>
      <vt:lpstr>Calibri Light</vt:lpstr>
      <vt:lpstr>Times New Roman</vt:lpstr>
      <vt:lpstr>Wingdings</vt:lpstr>
      <vt:lpstr>110普物實驗室-3</vt:lpstr>
      <vt:lpstr>R125 助教座位</vt:lpstr>
      <vt:lpstr>普通物理實驗室 普通物理實驗講師助教課</vt:lpstr>
      <vt:lpstr>PowerPoint 簡報</vt:lpstr>
      <vt:lpstr>PowerPoint 簡報</vt:lpstr>
      <vt:lpstr>實驗室配置---綜三館 1F</vt:lpstr>
      <vt:lpstr>實驗室配置---綜三館 2F</vt:lpstr>
      <vt:lpstr>實驗室配置---綜三館 3F</vt:lpstr>
      <vt:lpstr>實驗室規定注意事項</vt:lpstr>
      <vt:lpstr>講師助教責任義務</vt:lpstr>
      <vt:lpstr>PowerPoint 簡報</vt:lpstr>
      <vt:lpstr>普物實驗下學期課程 第一週 分組講解課</vt:lpstr>
      <vt:lpstr>普物實驗上學期課程</vt:lpstr>
      <vt:lpstr>實驗輪流表</vt:lpstr>
      <vt:lpstr>實驗注意事項</vt:lpstr>
      <vt:lpstr>實驗成績</vt:lpstr>
      <vt:lpstr>數位學習系統</vt:lpstr>
      <vt:lpstr>增設[元課程]</vt:lpstr>
      <vt:lpstr>薪資申請-請注意信件通知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GPL-1</dc:creator>
  <cp:lastModifiedBy>W1111</cp:lastModifiedBy>
  <cp:revision>332</cp:revision>
  <cp:lastPrinted>2022-09-12T04:59:19Z</cp:lastPrinted>
  <dcterms:created xsi:type="dcterms:W3CDTF">2011-09-08T02:21:50Z</dcterms:created>
  <dcterms:modified xsi:type="dcterms:W3CDTF">2026-09-02T08:34:33Z</dcterms:modified>
</cp:coreProperties>
</file>